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Lst>
  <p:sldSz cy="6858000" cx="9144000"/>
  <p:notesSz cx="7315200" cy="9601200"/>
  <p:embeddedFontLst>
    <p:embeddedFont>
      <p:font typeface="Roboto"/>
      <p:regular r:id="rId135"/>
      <p:bold r:id="rId136"/>
      <p:italic r:id="rId137"/>
      <p:boldItalic r:id="rId138"/>
    </p:embeddedFont>
    <p:embeddedFont>
      <p:font typeface="Roboto Mono"/>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60D8224-0E7A-4FF5-9BA2-31A88B12CBA1}">
  <a:tblStyle styleId="{260D8224-0E7A-4FF5-9BA2-31A88B12CBA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2" Type="http://schemas.openxmlformats.org/officeDocument/2006/relationships/font" Target="fonts/RobotoMono-boldItalic.fntdata"/><Relationship Id="rId141" Type="http://schemas.openxmlformats.org/officeDocument/2006/relationships/font" Target="fonts/RobotoMono-italic.fntdata"/><Relationship Id="rId140"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Mono-regular.fntdata"/><Relationship Id="rId138" Type="http://schemas.openxmlformats.org/officeDocument/2006/relationships/font" Target="fonts/Roboto-boldItalic.fntdata"/><Relationship Id="rId137" Type="http://schemas.openxmlformats.org/officeDocument/2006/relationships/font" Target="fonts/Roboto-italic.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Roboto-bold.fntdata"/><Relationship Id="rId135" Type="http://schemas.openxmlformats.org/officeDocument/2006/relationships/font" Target="fonts/Roboto-regular.fntdata"/><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elseyhightower/oscon-2017-kubernetes-tutorial/blob/master/labs/04-tutorial-secrets.md" TargetMode="External"/><Relationship Id="rId3" Type="http://schemas.openxmlformats.org/officeDocument/2006/relationships/hyperlink" Target="https://github.com/kelseyhightower/oscon-2017-kubernetes-tutorial/blob/master/labs/05-challege-secrets.m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wittrock.github.io/docs/user-guide/configmap/" TargetMode="External"/><Relationship Id="rId3" Type="http://schemas.openxmlformats.org/officeDocument/2006/relationships/hyperlink" Target="http://pwittrock.github.io/docs/user-guide/configmap/configmap.yaml"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log/517-unicorn" TargetMode="External"/><Relationship Id="rId3" Type="http://schemas.openxmlformats.org/officeDocument/2006/relationships/hyperlink" Target="http://godrb.com/" TargetMode="External"/><Relationship Id="rId4" Type="http://schemas.openxmlformats.org/officeDocument/2006/relationships/hyperlink" Target="https://githubengineering.com/deploying-branches-to-github-com/" TargetMode="External"/><Relationship Id="rId5" Type="http://schemas.openxmlformats.org/officeDocument/2006/relationships/hyperlink" Target="https://github.com/blog/470-deployment-script-spring-cleaning" TargetMode="External"/><Relationship Id="rId6" Type="http://schemas.openxmlformats.org/officeDocument/2006/relationships/hyperlink" Target="https://githubengineering.com/githubs-metal-cloud/"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ashicorp/terraform" TargetMode="External"/><Relationship Id="rId3" Type="http://schemas.openxmlformats.org/officeDocument/2006/relationships/hyperlink" Target="https://github.com/kubernetes/kops" TargetMode="External"/><Relationship Id="rId4" Type="http://schemas.openxmlformats.org/officeDocument/2006/relationships/hyperlink" Target="https://github.com/bhuga/hubot-chatops-rpc"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vns.ca/blog/2016/12/22/container-networking/" TargetMode="External"/><Relationship Id="rId3" Type="http://schemas.openxmlformats.org/officeDocument/2006/relationships/hyperlink" Target="https://www.projectcalico.org/" TargetMode="External"/><Relationship Id="rId4" Type="http://schemas.openxmlformats.org/officeDocument/2006/relationships/hyperlink" Target="https://github.com/kelseyhightower"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githubengineering.com/introducing-glb/"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blob/master/examples/simple-nginx.md" TargetMode="External"/><Relationship Id="rId3" Type="http://schemas.openxmlformats.org/officeDocument/2006/relationships/hyperlink" Target="https://github.com/kubernetes/kubernetes/blob/master/examples/simple-nginx.m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ravitational/workshop/blob/master/k8s101.md" TargetMode="External"/><Relationship Id="rId3" Type="http://schemas.openxmlformats.org/officeDocument/2006/relationships/hyperlink" Target="https://github.com/gravitational/workshop.git"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utorials/stateful-application/mysql-wordpress-persistent-volume/"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0:notes"/>
          <p:cNvSpPr txBox="1"/>
          <p:nvPr/>
        </p:nvSpPr>
        <p:spPr>
          <a:xfrm>
            <a:off x="695895" y="4762750"/>
            <a:ext cx="5966162" cy="49801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2" name="Google Shape;262;p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42" name="Google Shape;942;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52" name="Google Shape;952;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968" name="Google Shape;968;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10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p105:notes"/>
          <p:cNvSpPr txBox="1"/>
          <p:nvPr/>
        </p:nvSpPr>
        <p:spPr>
          <a:xfrm>
            <a:off x="700276" y="4698951"/>
            <a:ext cx="5982300" cy="585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976" name="Google Shape;976;p10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995" name="Google Shape;995;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3" name="Google Shape;1003;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013" name="Google Shape;1013;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80858bf8d_0_601: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0" name="Google Shape;1020;g580858bf8d_0_601:notes"/>
          <p:cNvSpPr txBox="1"/>
          <p:nvPr>
            <p:ph idx="1" type="body"/>
          </p:nvPr>
        </p:nvSpPr>
        <p:spPr>
          <a:xfrm>
            <a:off x="672862" y="4957793"/>
            <a:ext cx="6027900" cy="3737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Tutorial:  </a:t>
            </a:r>
            <a:r>
              <a:rPr lang="en-US" sz="1200" u="sng">
                <a:solidFill>
                  <a:schemeClr val="hlink"/>
                </a:solidFill>
                <a:latin typeface="Calibri"/>
                <a:ea typeface="Calibri"/>
                <a:cs typeface="Calibri"/>
                <a:sym typeface="Calibri"/>
                <a:hlinkClick r:id="rId2"/>
              </a:rPr>
              <a:t>https://github.com/kelseyhightower/oscon-2017-kubernetes-tutorial/blob/master/labs/04-tutorial-secrets.md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Optional Challenge:  </a:t>
            </a:r>
            <a:r>
              <a:rPr lang="en-US" sz="1200" u="sng">
                <a:solidFill>
                  <a:schemeClr val="hlink"/>
                </a:solidFill>
                <a:latin typeface="Calibri"/>
                <a:ea typeface="Calibri"/>
                <a:cs typeface="Calibri"/>
                <a:sym typeface="Calibri"/>
                <a:hlinkClick r:id="rId3"/>
              </a:rPr>
              <a:t>https://github.com/kelseyhightower/oscon-2017-kubernetes-tutorial/blob/master/labs/05-challege-secrets.md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4" name="Google Shape;1034;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80858bf8d_0_69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4" name="Google Shape;1044;g580858bf8d_0_696:notes"/>
          <p:cNvSpPr txBox="1"/>
          <p:nvPr>
            <p:ph idx="1" type="body"/>
          </p:nvPr>
        </p:nvSpPr>
        <p:spPr>
          <a:xfrm>
            <a:off x="717968" y="4939404"/>
            <a:ext cx="6010500" cy="3660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Calibri"/>
              <a:buNone/>
            </a:pPr>
            <a:r>
              <a:rPr lang="en-US" sz="1200" u="sng">
                <a:solidFill>
                  <a:schemeClr val="hlink"/>
                </a:solidFill>
                <a:latin typeface="Calibri"/>
                <a:ea typeface="Calibri"/>
                <a:cs typeface="Calibri"/>
                <a:sym typeface="Calibri"/>
                <a:hlinkClick r:id="rId2"/>
              </a:rPr>
              <a:t>http://pwittrock.github.io/docs/user-guide/configmap/</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Note:</a:t>
            </a:r>
            <a:r>
              <a:rPr lang="en-US" sz="1200">
                <a:solidFill>
                  <a:schemeClr val="dk1"/>
                </a:solidFill>
                <a:latin typeface="Calibri"/>
                <a:ea typeface="Calibri"/>
                <a:cs typeface="Calibri"/>
                <a:sym typeface="Calibri"/>
              </a:rPr>
              <a:t> It may be easier to wget the files for the exercise.</a:t>
            </a:r>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wget </a:t>
            </a:r>
            <a:r>
              <a:rPr lang="en-US" sz="1200" u="sng">
                <a:solidFill>
                  <a:schemeClr val="hlink"/>
                </a:solidFill>
                <a:latin typeface="Calibri"/>
                <a:ea typeface="Calibri"/>
                <a:cs typeface="Calibri"/>
                <a:sym typeface="Calibri"/>
                <a:hlinkClick r:id="rId3"/>
              </a:rPr>
              <a:t>http://pwittrock.github.io/docs/user-guide/configmap/configmap.yaml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kubectl create -f 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Instead of:</a:t>
            </a:r>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kubectl create -f docs/user-guide/configmap/configmap.yaml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11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112:notes"/>
          <p:cNvSpPr txBox="1"/>
          <p:nvPr/>
        </p:nvSpPr>
        <p:spPr>
          <a:xfrm>
            <a:off x="657014" y="4726379"/>
            <a:ext cx="6001173" cy="385672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Promotheus is an open source time series monitoring and alerting toolkit (originally written by SoundCloud). It is sponsored by the Cloud Native Computing Foundation and was the second project to be adopted after Kubernetes.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https://prometheus.io/docs/introduction/overview/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Stand up simple Prometheus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https://github.com/kelseyhightower/oscon-2017-kubernetes-tutorial/blob/master/labs/06-tutorial-metrics.md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Note: Accessing the prometheus cluster locally with minikube: localhost:9090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https://www.weave.works/blog/monitoring-kubernetes-infrastructure/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https://coreos.com/blog/prometheus-and-kubernetes-up-and-running.html</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https://koudingspawn.de/kubernetes-monitoring-prometheus/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65" name="Google Shape;1065;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11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1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p11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114:notes"/>
          <p:cNvSpPr txBox="1"/>
          <p:nvPr/>
        </p:nvSpPr>
        <p:spPr>
          <a:xfrm>
            <a:off x="731520" y="4698948"/>
            <a:ext cx="6013664" cy="7043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https://medium.facilelogin.com/securing-microservices-with-oauth-2-0-jwt-and-xacml-d03770a9a838</a:t>
            </a:r>
            <a:endParaRPr b="0" i="0" sz="1200" u="none" cap="none" strike="noStrike">
              <a:solidFill>
                <a:schemeClr val="dk1"/>
              </a:solidFill>
              <a:latin typeface="Calibri"/>
              <a:ea typeface="Calibri"/>
              <a:cs typeface="Calibri"/>
              <a:sym typeface="Calibri"/>
            </a:endParaRPr>
          </a:p>
        </p:txBody>
      </p:sp>
      <p:sp>
        <p:nvSpPr>
          <p:cNvPr id="1086" name="Google Shape;1086;p11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11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115:notes"/>
          <p:cNvSpPr txBox="1"/>
          <p:nvPr/>
        </p:nvSpPr>
        <p:spPr>
          <a:xfrm>
            <a:off x="731520" y="4727125"/>
            <a:ext cx="5978038" cy="47426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https://kubernetes.io/docs/admin/authentication/#openid-connect-tokens</a:t>
            </a:r>
            <a:endParaRPr b="0" i="0" sz="1200" u="none" cap="none" strike="noStrike">
              <a:solidFill>
                <a:schemeClr val="dk1"/>
              </a:solidFill>
              <a:latin typeface="Calibri"/>
              <a:ea typeface="Calibri"/>
              <a:cs typeface="Calibri"/>
              <a:sym typeface="Calibri"/>
            </a:endParaRPr>
          </a:p>
        </p:txBody>
      </p:sp>
      <p:sp>
        <p:nvSpPr>
          <p:cNvPr id="1094" name="Google Shape;1094;p11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11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p116:notes"/>
          <p:cNvSpPr txBox="1"/>
          <p:nvPr/>
        </p:nvSpPr>
        <p:spPr>
          <a:xfrm>
            <a:off x="657014" y="4734812"/>
            <a:ext cx="6001173" cy="124228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‘SPIFFE’ and ’Istio’ projects are developing a solution for this 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https://github.com/istio/auth</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https://github.com/spiffe/spiffe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2" name="Google Shape;1102;p116: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11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117:notes"/>
          <p:cNvSpPr txBox="1"/>
          <p:nvPr/>
        </p:nvSpPr>
        <p:spPr>
          <a:xfrm>
            <a:off x="657014" y="4817535"/>
            <a:ext cx="6001173" cy="368188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SPIFFE is an early effort to provide automation around certificates, identity and inter microservice communication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https://github.com/spiffe/spire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Istio is a platform desired to connect, manage, and secure microservices</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https://istio.io/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0" name="Google Shape;1110;p1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11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11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2:notes"/>
          <p:cNvSpPr txBox="1"/>
          <p:nvPr>
            <p:ph idx="1" type="body"/>
          </p:nvPr>
        </p:nvSpPr>
        <p:spPr>
          <a:xfrm>
            <a:off x="617517" y="4774625"/>
            <a:ext cx="6068291"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11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19:notes"/>
          <p:cNvSpPr txBox="1"/>
          <p:nvPr/>
        </p:nvSpPr>
        <p:spPr>
          <a:xfrm>
            <a:off x="657014" y="4750131"/>
            <a:ext cx="6001173" cy="172192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Tutorial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https://github.com/kelseyhightower/oscon-2017-kubernetes-tutorial/blob/master/labs/04-tutorial-secrets.md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Optional Challenge: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https://github.com/kelseyhightower/oscon-2017-kubernetes-tutorial/blob/master/labs/05-challege-secrets.md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4" name="Google Shape;1124;p11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12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2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2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2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12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12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12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12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p12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124:notes"/>
          <p:cNvSpPr txBox="1"/>
          <p:nvPr/>
        </p:nvSpPr>
        <p:spPr>
          <a:xfrm>
            <a:off x="731520" y="4655128"/>
            <a:ext cx="5926667" cy="93815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164" name="Google Shape;1164;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p12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12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p12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1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4:notes"/>
          <p:cNvSpPr txBox="1"/>
          <p:nvPr>
            <p:ph idx="1" type="body"/>
          </p:nvPr>
        </p:nvSpPr>
        <p:spPr>
          <a:xfrm>
            <a:off x="695895" y="4786500"/>
            <a:ext cx="5942412" cy="72364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https://static.googleusercontent.com/media/research.google.com/en//pubs/archive/44843.pdf</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7: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8:notes"/>
          <p:cNvSpPr txBox="1"/>
          <p:nvPr>
            <p:ph idx="1" type="body"/>
          </p:nvPr>
        </p:nvSpPr>
        <p:spPr>
          <a:xfrm>
            <a:off x="731520" y="4762750"/>
            <a:ext cx="5942412" cy="48614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https://martinfowler.com/bliki/BoundedContext.html</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2: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3:notes"/>
          <p:cNvSpPr txBox="1"/>
          <p:nvPr>
            <p:ph idx="1" type="body"/>
          </p:nvPr>
        </p:nvSpPr>
        <p:spPr>
          <a:xfrm>
            <a:off x="581891" y="4762750"/>
            <a:ext cx="6187044" cy="459642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http://microservices.io/articles/scalecube.html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X-axis: Run multiple copies behind a load balancer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Simple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Doesn’t decrease complexity</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Often limited by state not being effectively shared between instances</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Y-axis: Splits the application into multiple different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Decreases complexity</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resource efficient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Requires intentional effort</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Z-axis: Split application into different segments of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memory resource efficient</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Enables scalability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complex</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Difficult to refactor</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4:notes"/>
          <p:cNvSpPr txBox="1"/>
          <p:nvPr>
            <p:ph idx="1" type="body"/>
          </p:nvPr>
        </p:nvSpPr>
        <p:spPr>
          <a:xfrm>
            <a:off x="657013" y="4734811"/>
            <a:ext cx="6072971" cy="399174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https://clusterhq.com/2016/03/22/microservices-spotify-petter-mahlen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5:notes"/>
          <p:cNvSpPr txBox="1"/>
          <p:nvPr>
            <p:ph idx="1" type="body"/>
          </p:nvPr>
        </p:nvSpPr>
        <p:spPr>
          <a:xfrm>
            <a:off x="688769" y="4805823"/>
            <a:ext cx="6041215" cy="8468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http://blog.idonethis.com/two-pizza-team/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http://itrevolution.com/conways-law/</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7:notes"/>
          <p:cNvSpPr/>
          <p:nvPr>
            <p:ph idx="2" type="sldImg"/>
          </p:nvPr>
        </p:nvSpPr>
        <p:spPr>
          <a:xfrm>
            <a:off x="748025" y="237507"/>
            <a:ext cx="5814517" cy="4361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7:notes"/>
          <p:cNvSpPr txBox="1"/>
          <p:nvPr>
            <p:ph idx="11" type="ftr"/>
          </p:nvPr>
        </p:nvSpPr>
        <p:spPr>
          <a:xfrm>
            <a:off x="0" y="9119474"/>
            <a:ext cx="3240363" cy="48006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 2016 Optum, Inc. All rights reserved. </a:t>
            </a:r>
            <a:endParaRPr b="0" i="0" sz="1400" u="none" cap="none" strike="noStrike">
              <a:solidFill>
                <a:srgbClr val="000000"/>
              </a:solidFill>
              <a:latin typeface="Arial"/>
              <a:ea typeface="Arial"/>
              <a:cs typeface="Arial"/>
              <a:sym typeface="Arial"/>
            </a:endParaRPr>
          </a:p>
        </p:txBody>
      </p:sp>
      <p:sp>
        <p:nvSpPr>
          <p:cNvPr id="385" name="Google Shape;385;p2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05643" y="4691514"/>
            <a:ext cx="6092041" cy="5455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9:notes"/>
          <p:cNvSpPr txBox="1"/>
          <p:nvPr>
            <p:ph idx="1" type="body"/>
          </p:nvPr>
        </p:nvSpPr>
        <p:spPr>
          <a:xfrm>
            <a:off x="653143" y="4715263"/>
            <a:ext cx="6032665" cy="11867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Team  Skills | Process &amp; Measurements | Architecture &amp; 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bullets under each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(Insert Benchmark Here)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3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0:notes"/>
          <p:cNvSpPr txBox="1"/>
          <p:nvPr/>
        </p:nvSpPr>
        <p:spPr>
          <a:xfrm>
            <a:off x="617517" y="4680023"/>
            <a:ext cx="6222669" cy="72325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Dependency Injection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https://appliedgo.net/di/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 name="Google Shape;412;p3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1:notes"/>
          <p:cNvSpPr txBox="1"/>
          <p:nvPr>
            <p:ph idx="1" type="body"/>
          </p:nvPr>
        </p:nvSpPr>
        <p:spPr>
          <a:xfrm>
            <a:off x="593766" y="4691514"/>
            <a:ext cx="6139543" cy="5811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http://www.brendangregg.com/usemethod.html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2:notes"/>
          <p:cNvSpPr txBox="1"/>
          <p:nvPr>
            <p:ph idx="1" type="body"/>
          </p:nvPr>
        </p:nvSpPr>
        <p:spPr>
          <a:xfrm>
            <a:off x="629392" y="4679638"/>
            <a:ext cx="6103917"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http://www.brendangregg.com/linuxperf.html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3:notes"/>
          <p:cNvSpPr txBox="1"/>
          <p:nvPr>
            <p:ph idx="1" type="body"/>
          </p:nvPr>
        </p:nvSpPr>
        <p:spPr>
          <a:xfrm>
            <a:off x="629392" y="4691514"/>
            <a:ext cx="6020790" cy="5930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http://www.brendangregg.com/usemethod.html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3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5:notes"/>
          <p:cNvSpPr txBox="1"/>
          <p:nvPr>
            <p:ph idx="1" type="body"/>
          </p:nvPr>
        </p:nvSpPr>
        <p:spPr>
          <a:xfrm>
            <a:off x="581891" y="4715264"/>
            <a:ext cx="6127667" cy="53362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Get prerequisites and install from https://github.com/kubernetes/minikube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80858bf8d_0_3: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g580858bf8d_0_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4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44:notes"/>
          <p:cNvSpPr txBox="1"/>
          <p:nvPr>
            <p:ph idx="1" type="body"/>
          </p:nvPr>
        </p:nvSpPr>
        <p:spPr>
          <a:xfrm>
            <a:off x="657014" y="4797631"/>
            <a:ext cx="6001173" cy="378547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Traditional Methods of deploying applications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Typically virtualize the hardware layer (i.e. virtual server)</a:t>
            </a:r>
            <a:endParaRPr b="0" i="0" sz="1200" u="none" cap="none" strike="noStrike">
              <a:solidFill>
                <a:schemeClr val="dk1"/>
              </a:solidFill>
              <a:latin typeface="Calibri"/>
              <a:ea typeface="Calibri"/>
              <a:cs typeface="Calibri"/>
              <a:sym typeface="Calibri"/>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Entangled executable, libraries, configuration and lifecycle with host 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VMs tend to be heavier, approx 600MB to several GB</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Hypervisor layer can take up to 33% of CPU overhead</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Container based approaches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Operating system virtualization (i.e. virtual Linux machine)</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Encapsulated executables, libraries, configuration, and lifecycle</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Containers tend to be lighter, approx. 20MB to several hundred MB.</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Container layer can typically take between 2-5% CPU overhead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4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7:notes"/>
          <p:cNvSpPr txBox="1"/>
          <p:nvPr>
            <p:ph idx="1" type="body"/>
          </p:nvPr>
        </p:nvSpPr>
        <p:spPr>
          <a:xfrm>
            <a:off x="653143" y="4679639"/>
            <a:ext cx="6032665" cy="198241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Google started creation of its own open source orchestration tool ‘Kubernetes’. It has slowly gained dominance as the standard container orchestration tool except for niche use cases.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Mesos</a:t>
            </a:r>
            <a:endParaRPr b="0" i="0" sz="1200" u="none" cap="none" strike="noStrike">
              <a:solidFill>
                <a:schemeClr val="dk1"/>
              </a:solidFill>
              <a:latin typeface="Calibri"/>
              <a:ea typeface="Calibri"/>
              <a:cs typeface="Calibri"/>
              <a:sym typeface="Calibri"/>
            </a:endParaRPr>
          </a:p>
          <a:p>
            <a:pPr indent="-179523" lvl="1" marL="658259"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Still used in early container adoption shops and big data applications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Docker Swarm</a:t>
            </a:r>
            <a:endParaRPr b="0" i="0" sz="1400" u="none" cap="none" strike="noStrike">
              <a:solidFill>
                <a:srgbClr val="000000"/>
              </a:solidFill>
              <a:latin typeface="Arial"/>
              <a:ea typeface="Arial"/>
              <a:cs typeface="Arial"/>
              <a:sym typeface="Arial"/>
            </a:endParaRPr>
          </a:p>
          <a:p>
            <a:pPr indent="-179523" lvl="1" marL="658259"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Lightweight and may be useful for rapid prototyping. With the ease of deploying Kubernetes to public cloud and greater feature set of Kubernetes this use case is increasingly shrinking.</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4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9:notes"/>
          <p:cNvSpPr txBox="1"/>
          <p:nvPr>
            <p:ph idx="1" type="body"/>
          </p:nvPr>
        </p:nvSpPr>
        <p:spPr>
          <a:xfrm>
            <a:off x="648713" y="4655889"/>
            <a:ext cx="6025222" cy="5811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Image: http://www.devoperandi.com/load-balancing-in-kubernetes/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5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0:notes"/>
          <p:cNvSpPr txBox="1"/>
          <p:nvPr>
            <p:ph idx="1" type="body"/>
          </p:nvPr>
        </p:nvSpPr>
        <p:spPr>
          <a:xfrm>
            <a:off x="696213" y="4703389"/>
            <a:ext cx="5989595" cy="53362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Image: http://www.devoperandi.com/load-balancing-in-kubernetes/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5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5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52:notes"/>
          <p:cNvSpPr txBox="1"/>
          <p:nvPr>
            <p:ph idx="1" type="body"/>
          </p:nvPr>
        </p:nvSpPr>
        <p:spPr>
          <a:xfrm>
            <a:off x="593766" y="4703389"/>
            <a:ext cx="6139543"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5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5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54:notes"/>
          <p:cNvSpPr txBox="1"/>
          <p:nvPr>
            <p:ph idx="1" type="body"/>
          </p:nvPr>
        </p:nvSpPr>
        <p:spPr>
          <a:xfrm>
            <a:off x="498764" y="4679639"/>
            <a:ext cx="6305797" cy="21842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r>
              <a:rPr b="0" i="0" lang="en-US" sz="1300" u="none" cap="none" strike="noStrike">
                <a:solidFill>
                  <a:schemeClr val="dk1"/>
                </a:solidFill>
                <a:latin typeface="Calibri"/>
                <a:ea typeface="Calibri"/>
                <a:cs typeface="Calibri"/>
                <a:sym typeface="Calibri"/>
              </a:rPr>
              <a:t>Ruby on Rails application (we call it </a:t>
            </a:r>
            <a:r>
              <a:rPr b="0" i="0" lang="en-US" sz="1200" u="none" cap="none" strike="noStrike">
                <a:solidFill>
                  <a:schemeClr val="dk1"/>
                </a:solidFill>
                <a:latin typeface="Calibri"/>
                <a:ea typeface="Calibri"/>
                <a:cs typeface="Calibri"/>
                <a:sym typeface="Calibri"/>
              </a:rPr>
              <a:t>github/github</a:t>
            </a:r>
            <a:r>
              <a:rPr b="0" i="0" lang="en-US" sz="1300" u="none" cap="none" strike="noStrike">
                <a:solidFill>
                  <a:schemeClr val="dk1"/>
                </a:solidFill>
                <a:latin typeface="Calibri"/>
                <a:ea typeface="Calibri"/>
                <a:cs typeface="Calibri"/>
                <a:sym typeface="Calibri"/>
              </a:rPr>
              <a:t>) was configured a lot like it was eight years ago: </a:t>
            </a:r>
            <a:r>
              <a:rPr b="0" i="0" lang="en-US" sz="1300" u="sng" cap="none" strike="noStrike">
                <a:solidFill>
                  <a:schemeClr val="hlink"/>
                </a:solidFill>
                <a:latin typeface="Calibri"/>
                <a:ea typeface="Calibri"/>
                <a:cs typeface="Calibri"/>
                <a:sym typeface="Calibri"/>
                <a:hlinkClick r:id="rId2"/>
              </a:rPr>
              <a:t>Unicorn</a:t>
            </a:r>
            <a:r>
              <a:rPr b="0" i="0" lang="en-US" sz="1300" u="none" cap="none" strike="noStrike">
                <a:solidFill>
                  <a:schemeClr val="dk1"/>
                </a:solidFill>
                <a:latin typeface="Calibri"/>
                <a:ea typeface="Calibri"/>
                <a:cs typeface="Calibri"/>
                <a:sym typeface="Calibri"/>
              </a:rPr>
              <a:t> processes managed by a Ruby process manager called </a:t>
            </a:r>
            <a:r>
              <a:rPr b="0" i="0" lang="en-US" sz="1300" u="sng" cap="none" strike="noStrike">
                <a:solidFill>
                  <a:schemeClr val="hlink"/>
                </a:solidFill>
                <a:latin typeface="Calibri"/>
                <a:ea typeface="Calibri"/>
                <a:cs typeface="Calibri"/>
                <a:sym typeface="Calibri"/>
                <a:hlinkClick r:id="rId3"/>
              </a:rPr>
              <a:t>God</a:t>
            </a:r>
            <a:r>
              <a:rPr b="0" i="0" lang="en-US" sz="1300" u="none" cap="none" strike="noStrike">
                <a:solidFill>
                  <a:schemeClr val="dk1"/>
                </a:solidFill>
                <a:latin typeface="Calibri"/>
                <a:ea typeface="Calibri"/>
                <a:cs typeface="Calibri"/>
                <a:sym typeface="Calibri"/>
              </a:rPr>
              <a:t> running on Puppet-managed servers. Similarly, our </a:t>
            </a:r>
            <a:r>
              <a:rPr b="0" i="0" lang="en-US" sz="1300" u="sng" cap="none" strike="noStrike">
                <a:solidFill>
                  <a:schemeClr val="hlink"/>
                </a:solidFill>
                <a:latin typeface="Calibri"/>
                <a:ea typeface="Calibri"/>
                <a:cs typeface="Calibri"/>
                <a:sym typeface="Calibri"/>
                <a:hlinkClick r:id="rId4"/>
              </a:rPr>
              <a:t>chatops deployment</a:t>
            </a:r>
            <a:r>
              <a:rPr b="0" i="0" lang="en-US" sz="1300" u="none" cap="none" strike="noStrike">
                <a:solidFill>
                  <a:schemeClr val="dk1"/>
                </a:solidFill>
                <a:latin typeface="Calibri"/>
                <a:ea typeface="Calibri"/>
                <a:cs typeface="Calibri"/>
                <a:sym typeface="Calibri"/>
              </a:rPr>
              <a:t> worked a lot like it did when it was first introduced: Capistrano established SSH connections to each frontend server, then </a:t>
            </a:r>
            <a:r>
              <a:rPr b="0" i="0" lang="en-US" sz="1300" u="sng" cap="none" strike="noStrike">
                <a:solidFill>
                  <a:schemeClr val="hlink"/>
                </a:solidFill>
                <a:latin typeface="Calibri"/>
                <a:ea typeface="Calibri"/>
                <a:cs typeface="Calibri"/>
                <a:sym typeface="Calibri"/>
                <a:hlinkClick r:id="rId5"/>
              </a:rPr>
              <a:t>updated the code in place</a:t>
            </a:r>
            <a:r>
              <a:rPr b="0" i="0" lang="en-US" sz="1300" u="none" cap="none" strike="noStrike">
                <a:solidFill>
                  <a:schemeClr val="dk1"/>
                </a:solidFill>
                <a:latin typeface="Calibri"/>
                <a:ea typeface="Calibri"/>
                <a:cs typeface="Calibri"/>
                <a:sym typeface="Calibri"/>
              </a:rPr>
              <a:t> and restarted application processes. When peak request load exceeded available frontend CPU capacity, GitHub Site Reliability Engineers would </a:t>
            </a:r>
            <a:r>
              <a:rPr b="0" i="0" lang="en-US" sz="1300" u="sng" cap="none" strike="noStrike">
                <a:solidFill>
                  <a:schemeClr val="hlink"/>
                </a:solidFill>
                <a:latin typeface="Calibri"/>
                <a:ea typeface="Calibri"/>
                <a:cs typeface="Calibri"/>
                <a:sym typeface="Calibri"/>
                <a:hlinkClick r:id="rId6"/>
              </a:rPr>
              <a:t>provision additional capacity</a:t>
            </a:r>
            <a:r>
              <a:rPr b="0" i="0" lang="en-US" sz="1300" u="none" cap="none" strike="noStrike">
                <a:solidFill>
                  <a:schemeClr val="dk1"/>
                </a:solidFill>
                <a:latin typeface="Calibri"/>
                <a:ea typeface="Calibri"/>
                <a:cs typeface="Calibri"/>
                <a:sym typeface="Calibri"/>
              </a:rPr>
              <a:t> and add it to the pool of active frontend servers.”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5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5:notes"/>
          <p:cNvSpPr txBox="1"/>
          <p:nvPr>
            <p:ph idx="1" type="body"/>
          </p:nvPr>
        </p:nvSpPr>
        <p:spPr>
          <a:xfrm>
            <a:off x="731838" y="4703388"/>
            <a:ext cx="6001471" cy="55737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5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6:notes"/>
          <p:cNvSpPr txBox="1"/>
          <p:nvPr>
            <p:ph idx="1" type="body"/>
          </p:nvPr>
        </p:nvSpPr>
        <p:spPr>
          <a:xfrm>
            <a:off x="558140" y="4679638"/>
            <a:ext cx="6246421" cy="445248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 projects shipped: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Kubernetes cluster running in an AWS VPC managed using a combination of </a:t>
            </a:r>
            <a:r>
              <a:rPr b="0" i="0" lang="en-US" sz="1300" u="sng" cap="none" strike="noStrike">
                <a:solidFill>
                  <a:schemeClr val="hlink"/>
                </a:solidFill>
                <a:latin typeface="Calibri"/>
                <a:ea typeface="Calibri"/>
                <a:cs typeface="Calibri"/>
                <a:sym typeface="Calibri"/>
                <a:hlinkClick r:id="rId2"/>
              </a:rPr>
              <a:t>Terraform</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3"/>
              </a:rPr>
              <a:t>kops</a:t>
            </a:r>
            <a:r>
              <a:rPr b="0" i="0" lang="en-US" sz="13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set of Bash integration tests that exercise ephemeral Kubernetes clusters, used heavily in the beginning of the project to gain confidence in 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Dockerfile for github/github.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Enhancements to our internal CI platform to support building and publishing containers to a container registry.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YAML representations of 50+ Kubernetes resources, checked into github/github.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Enhancements to our internal deployment application to support deploying Kubernetes resources from a repository into a Kubernetes namespace, as well as the creation of Kubernetes secrets from our internal secret 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service that combines haproxy and consul-template to route traffic from Unicorn pods to the existing services that publish service information there.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service that reads Kubernetes events and sends abnormal ones to our internal error tracking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hlink"/>
                </a:solidFill>
                <a:latin typeface="Calibri"/>
                <a:ea typeface="Calibri"/>
                <a:cs typeface="Calibri"/>
                <a:sym typeface="Calibri"/>
                <a:hlinkClick r:id="rId4"/>
              </a:rPr>
              <a:t>chatops-rpc</a:t>
            </a:r>
            <a:r>
              <a:rPr b="0" i="0" lang="en-US" sz="1300" u="none" cap="none" strike="noStrike">
                <a:solidFill>
                  <a:schemeClr val="dk1"/>
                </a:solidFill>
                <a:latin typeface="Calibri"/>
                <a:ea typeface="Calibri"/>
                <a:cs typeface="Calibri"/>
                <a:sym typeface="Calibri"/>
              </a:rPr>
              <a:t>-compatible service called kube-me that exposes a limited set of kubectl commands to users via chat.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5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7:notes"/>
          <p:cNvSpPr txBox="1"/>
          <p:nvPr>
            <p:ph idx="1" type="body"/>
          </p:nvPr>
        </p:nvSpPr>
        <p:spPr>
          <a:xfrm>
            <a:off x="605642" y="4679638"/>
            <a:ext cx="6080166" cy="445248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https://news.ycombinator.com/item?id=15029086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Subprojects in Github FE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r>
              <a:rPr b="0" i="0" lang="en-US" sz="1300" u="none" cap="none" strike="noStrike">
                <a:solidFill>
                  <a:schemeClr val="dk1"/>
                </a:solidFill>
                <a:latin typeface="Calibri"/>
                <a:ea typeface="Calibri"/>
                <a:cs typeface="Calibri"/>
                <a:sym typeface="Calibri"/>
              </a:rPr>
              <a:t>A timely and thorough post about </a:t>
            </a:r>
            <a:r>
              <a:rPr b="0" i="0" lang="en-US" sz="1300" u="sng" cap="none" strike="noStrike">
                <a:solidFill>
                  <a:schemeClr val="hlink"/>
                </a:solidFill>
                <a:latin typeface="Calibri"/>
                <a:ea typeface="Calibri"/>
                <a:cs typeface="Calibri"/>
                <a:sym typeface="Calibri"/>
                <a:hlinkClick r:id="rId2"/>
              </a:rPr>
              <a:t>container networking</a:t>
            </a:r>
            <a:r>
              <a:rPr b="0" i="0" lang="en-US" sz="1300" u="none" cap="none" strike="noStrike">
                <a:solidFill>
                  <a:schemeClr val="dk1"/>
                </a:solidFill>
                <a:latin typeface="Calibri"/>
                <a:ea typeface="Calibri"/>
                <a:cs typeface="Calibri"/>
                <a:sym typeface="Calibri"/>
              </a:rPr>
              <a:t> helped us select the </a:t>
            </a:r>
            <a:r>
              <a:rPr b="0" i="0" lang="en-US" sz="1300" u="sng" cap="none" strike="noStrike">
                <a:solidFill>
                  <a:schemeClr val="hlink"/>
                </a:solidFill>
                <a:latin typeface="Calibri"/>
                <a:ea typeface="Calibri"/>
                <a:cs typeface="Calibri"/>
                <a:sym typeface="Calibri"/>
                <a:hlinkClick r:id="rId3"/>
              </a:rPr>
              <a:t>Calico</a:t>
            </a:r>
            <a:r>
              <a:rPr b="0" i="0" lang="en-US" sz="1300" u="sng" cap="none" strike="noStrike">
                <a:solidFill>
                  <a:schemeClr val="dk1"/>
                </a:solidFill>
                <a:latin typeface="Calibri"/>
                <a:ea typeface="Calibri"/>
                <a:cs typeface="Calibri"/>
                <a:sym typeface="Calibri"/>
              </a:rPr>
              <a:t> </a:t>
            </a:r>
            <a:r>
              <a:rPr b="0" i="0" lang="en-US" sz="1300" u="none" cap="none" strike="noStrike">
                <a:solidFill>
                  <a:schemeClr val="dk1"/>
                </a:solidFill>
                <a:latin typeface="Calibri"/>
                <a:ea typeface="Calibri"/>
                <a:cs typeface="Calibri"/>
                <a:sym typeface="Calibri"/>
              </a:rPr>
              <a:t>network provider, which provided the out-of-the box functionality we needed to ship a cluster quickly in ipip mode while giving us the flexibility to explore peering with our network infrastructure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Following no less than a dozen reads of </a:t>
            </a:r>
            <a:r>
              <a:rPr b="0" i="0" lang="en-US" sz="1300" u="sng" cap="none" strike="noStrike">
                <a:solidFill>
                  <a:schemeClr val="hlink"/>
                </a:solidFill>
                <a:latin typeface="Calibri"/>
                <a:ea typeface="Calibri"/>
                <a:cs typeface="Calibri"/>
                <a:sym typeface="Calibri"/>
                <a:hlinkClick r:id="rId4"/>
              </a:rPr>
              <a:t>@kelseyhightower</a:t>
            </a:r>
            <a:r>
              <a:rPr b="0" i="0" lang="en-US" sz="1300" u="none" cap="none" strike="noStrike">
                <a:solidFill>
                  <a:schemeClr val="dk1"/>
                </a:solidFill>
                <a:latin typeface="Calibri"/>
                <a:ea typeface="Calibri"/>
                <a:cs typeface="Calibri"/>
                <a:sym typeface="Calibri"/>
              </a:rPr>
              <a:t>’s indispensable </a:t>
            </a:r>
            <a:r>
              <a:rPr b="0" i="0" lang="en-US" sz="1300" u="sng" cap="none" strike="noStrike">
                <a:solidFill>
                  <a:schemeClr val="hlink"/>
                </a:solidFill>
                <a:latin typeface="Calibri"/>
                <a:ea typeface="Calibri"/>
                <a:cs typeface="Calibri"/>
                <a:sym typeface="Calibri"/>
                <a:hlinkClick r:id="rId5"/>
              </a:rPr>
              <a:t>Kubernetes the hard way</a:t>
            </a:r>
            <a:r>
              <a:rPr b="0" i="0" lang="en-US" sz="1300" u="none" cap="none" strike="noStrike">
                <a:solidFill>
                  <a:schemeClr val="dk1"/>
                </a:solidFill>
                <a:latin typeface="Calibri"/>
                <a:ea typeface="Calibri"/>
                <a:cs typeface="Calibri"/>
                <a:sym typeface="Calibri"/>
              </a:rPr>
              <a:t>, we assembled a handful of manually provisioned servers into a temporary Kubernetes cluster that passed the same set of integration tests we used to exercise our AWS 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built a small tool to generate the CA and configuration necessary for each cluster in a format that could be consumed by our internal Puppet and secret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Puppetized the configuration of two instance roles - Kubernetes nodes and Kubernetes apiservers - in a fashion that allows a user to provide the name of an already-configured cluster to join at provision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built a small Go service to consume container logs, append metadata in key/value format to each line, and send them to the hosts’ local syslog endpoint.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enhanced </a:t>
            </a:r>
            <a:r>
              <a:rPr b="0" i="0" lang="en-US" sz="1300" u="sng" cap="none" strike="noStrike">
                <a:solidFill>
                  <a:schemeClr val="hlink"/>
                </a:solidFill>
                <a:latin typeface="Calibri"/>
                <a:ea typeface="Calibri"/>
                <a:cs typeface="Calibri"/>
                <a:sym typeface="Calibri"/>
                <a:hlinkClick r:id="rId6"/>
              </a:rPr>
              <a:t>GLB</a:t>
            </a:r>
            <a:r>
              <a:rPr b="0" i="0" lang="en-US" sz="1300" u="none" cap="none" strike="noStrike">
                <a:solidFill>
                  <a:schemeClr val="dk1"/>
                </a:solidFill>
                <a:latin typeface="Calibri"/>
                <a:ea typeface="Calibri"/>
                <a:cs typeface="Calibri"/>
                <a:sym typeface="Calibri"/>
              </a:rPr>
              <a:t>, our internal load balancing service, to support Kubernetes NodePort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5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58:notes"/>
          <p:cNvSpPr txBox="1"/>
          <p:nvPr>
            <p:ph idx="1" type="body"/>
          </p:nvPr>
        </p:nvSpPr>
        <p:spPr>
          <a:xfrm>
            <a:off x="570016" y="4667764"/>
            <a:ext cx="6115792" cy="14955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5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5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6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6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6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6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6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6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6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6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6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6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6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67:notes"/>
          <p:cNvSpPr txBox="1"/>
          <p:nvPr>
            <p:ph idx="1" type="body"/>
          </p:nvPr>
        </p:nvSpPr>
        <p:spPr>
          <a:xfrm>
            <a:off x="593766" y="4667763"/>
            <a:ext cx="6115792" cy="1519281"/>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6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6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6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69:notes"/>
          <p:cNvSpPr txBox="1"/>
          <p:nvPr>
            <p:ph idx="1" type="body"/>
          </p:nvPr>
        </p:nvSpPr>
        <p:spPr>
          <a:xfrm>
            <a:off x="629392" y="4667764"/>
            <a:ext cx="6068291" cy="64050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7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72:notes"/>
          <p:cNvSpPr txBox="1"/>
          <p:nvPr/>
        </p:nvSpPr>
        <p:spPr>
          <a:xfrm>
            <a:off x="657014" y="4809507"/>
            <a:ext cx="6001173" cy="128253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This highlights an example of listing Kubernetes pods and also getting the logs from said pod. </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Logging: more detail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https://kubernetes.io/docs/concepts/cluster-administration/logging/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1" name="Google Shape;711;p7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80858bf8d_0_19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19" name="Google Shape;719;g580858bf8d_0_190:notes"/>
          <p:cNvSpPr txBox="1"/>
          <p:nvPr>
            <p:ph idx="1" type="body"/>
          </p:nvPr>
        </p:nvSpPr>
        <p:spPr>
          <a:xfrm>
            <a:off x="685800" y="4882551"/>
            <a:ext cx="6042900" cy="3726600"/>
          </a:xfrm>
          <a:prstGeom prst="rect">
            <a:avLst/>
          </a:prstGeom>
          <a:solidFill>
            <a:schemeClr val="lt1"/>
          </a:solidFill>
          <a:ln>
            <a:noFill/>
          </a:ln>
        </p:spPr>
        <p:txBody>
          <a:bodyPr anchorCtr="0" anchor="t" bIns="45700" lIns="91425" spcFirstLastPara="1" rIns="91425" wrap="square" tIns="45700">
            <a:noAutofit/>
          </a:bodyPr>
          <a:lstStyle/>
          <a:p>
            <a:pPr indent="-228599" lvl="0" marL="228600" marR="0" rtl="0" algn="l">
              <a:spcBef>
                <a:spcPts val="0"/>
              </a:spcBef>
              <a:spcAft>
                <a:spcPts val="0"/>
              </a:spcAft>
              <a:buClr>
                <a:schemeClr val="dk1"/>
              </a:buClr>
              <a:buSzPts val="1100"/>
              <a:buFont typeface="Calibri"/>
              <a:buAutoNum type="arabicPeriod"/>
            </a:pPr>
            <a:r>
              <a:rPr lang="en-US" sz="1200">
                <a:solidFill>
                  <a:schemeClr val="dk1"/>
                </a:solidFill>
                <a:latin typeface="Calibri"/>
                <a:ea typeface="Calibri"/>
                <a:cs typeface="Calibri"/>
                <a:sym typeface="Calibri"/>
              </a:rPr>
              <a:t>Create</a:t>
            </a:r>
            <a:r>
              <a:rPr lang="en-US" sz="1200">
                <a:solidFill>
                  <a:schemeClr val="dk1"/>
                </a:solidFill>
                <a:latin typeface="Calibri"/>
                <a:ea typeface="Calibri"/>
                <a:cs typeface="Calibri"/>
                <a:sym typeface="Calibri"/>
              </a:rPr>
              <a:t> a cluster (or reuse a cluster from earlier exercises) and connect to it</a:t>
            </a:r>
            <a:endParaRPr/>
          </a:p>
          <a:p>
            <a:pPr indent="-158750" lvl="1" marL="685800" marR="0" rtl="0" algn="l">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28599" lvl="0" marL="228600" marR="0" rtl="0" algn="l">
              <a:spcBef>
                <a:spcPts val="0"/>
              </a:spcBef>
              <a:spcAft>
                <a:spcPts val="0"/>
              </a:spcAft>
              <a:buClr>
                <a:schemeClr val="dk1"/>
              </a:buClr>
              <a:buSzPts val="1100"/>
              <a:buFont typeface="Calibri"/>
              <a:buAutoNum type="arabicPeriod"/>
            </a:pPr>
            <a:r>
              <a:rPr lang="en-US" sz="1200">
                <a:solidFill>
                  <a:schemeClr val="dk1"/>
                </a:solidFill>
                <a:latin typeface="Calibri"/>
                <a:ea typeface="Calibri"/>
                <a:cs typeface="Calibri"/>
                <a:sym typeface="Calibri"/>
              </a:rPr>
              <a:t>Execute the nginx example</a:t>
            </a:r>
            <a:endParaRPr/>
          </a:p>
          <a:p>
            <a:pPr indent="0" lvl="1" marL="457200" marR="0" rtl="0" algn="l">
              <a:spcBef>
                <a:spcPts val="0"/>
              </a:spcBef>
              <a:spcAft>
                <a:spcPts val="0"/>
              </a:spcAft>
              <a:buNone/>
            </a:pPr>
            <a:r>
              <a:t/>
            </a:r>
            <a:endParaRPr b="0" i="0" sz="1200" u="sng" cap="none" strike="noStrike">
              <a:solidFill>
                <a:schemeClr val="hlink"/>
              </a:solidFill>
              <a:latin typeface="Calibri"/>
              <a:ea typeface="Calibri"/>
              <a:cs typeface="Calibri"/>
              <a:sym typeface="Calibri"/>
              <a:hlinkClick r:id="rId2"/>
            </a:endParaRPr>
          </a:p>
          <a:p>
            <a:pPr indent="0" lvl="1" marL="457200" marR="0" rtl="0" algn="l">
              <a:spcBef>
                <a:spcPts val="0"/>
              </a:spcBef>
              <a:spcAft>
                <a:spcPts val="0"/>
              </a:spcAft>
              <a:buNone/>
            </a:pPr>
            <a:r>
              <a:rPr b="0" i="0" lang="en-US" sz="1200" u="sng" cap="none" strike="noStrike">
                <a:solidFill>
                  <a:schemeClr val="hlink"/>
                </a:solidFill>
                <a:latin typeface="Calibri"/>
                <a:ea typeface="Calibri"/>
                <a:cs typeface="Calibri"/>
                <a:sym typeface="Calibri"/>
                <a:hlinkClick r:id="rId3"/>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Some</a:t>
            </a:r>
            <a:r>
              <a:rPr lang="en-US" sz="1200">
                <a:solidFill>
                  <a:schemeClr val="dk1"/>
                </a:solidFill>
                <a:latin typeface="Calibri"/>
                <a:ea typeface="Calibri"/>
                <a:cs typeface="Calibri"/>
                <a:sym typeface="Calibri"/>
              </a:rPr>
              <a:t> repetition here is intentional. You should be comfortable creating clusters, establishing a connection, verifying its healthy, and then cleaning up resources. This foundation is essential before moving on to advanced concepts</a:t>
            </a:r>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7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7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80858bf8d_0_20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58" name="Google Shape;758;g580858bf8d_0_200:notes"/>
          <p:cNvSpPr txBox="1"/>
          <p:nvPr>
            <p:ph idx="1" type="body"/>
          </p:nvPr>
        </p:nvSpPr>
        <p:spPr>
          <a:xfrm>
            <a:off x="613318" y="4865298"/>
            <a:ext cx="6236100" cy="3778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https://github.com/gravitational/workshop/blob/master/k8s101.md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Git clone </a:t>
            </a:r>
            <a:r>
              <a:rPr lang="en-US" sz="1200" u="sng">
                <a:solidFill>
                  <a:schemeClr val="hlink"/>
                </a:solidFill>
                <a:latin typeface="Calibri"/>
                <a:ea typeface="Calibri"/>
                <a:cs typeface="Calibri"/>
                <a:sym typeface="Calibri"/>
                <a:hlinkClick r:id="rId3"/>
              </a:rPr>
              <a:t>https://github.com/gravitational/workshop.git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Sections:</a:t>
            </a:r>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Deployments and Replicasets</a:t>
            </a:r>
            <a:endParaRPr sz="1200">
              <a:solidFill>
                <a:schemeClr val="dk1"/>
              </a:solidFill>
              <a:latin typeface="Calibri"/>
              <a:ea typeface="Calibri"/>
              <a:cs typeface="Calibri"/>
              <a:sym typeface="Calibri"/>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Services</a:t>
            </a:r>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Back to Deployments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8:notes"/>
          <p:cNvSpPr txBox="1"/>
          <p:nvPr/>
        </p:nvSpPr>
        <p:spPr>
          <a:xfrm>
            <a:off x="617517" y="4774625"/>
            <a:ext cx="6080165" cy="4980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6" name="Google Shape;246;p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580858bf8d_0_5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580858bf8d_0_5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80858bf8d_0_5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580858bf8d_0_589: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marR="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80858bf8d_0_5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580858bf8d_0_595:notes"/>
          <p:cNvSpPr txBox="1"/>
          <p:nvPr>
            <p:ph idx="1" type="body"/>
          </p:nvPr>
        </p:nvSpPr>
        <p:spPr>
          <a:xfrm>
            <a:off x="665018" y="4679638"/>
            <a:ext cx="6092100" cy="2041800"/>
          </a:xfrm>
          <a:prstGeom prst="rect">
            <a:avLst/>
          </a:prstGeom>
          <a:solidFill>
            <a:schemeClr val="lt1"/>
          </a:solidFill>
          <a:ln>
            <a:noFill/>
          </a:ln>
        </p:spPr>
        <p:txBody>
          <a:bodyPr anchorCtr="0" anchor="t" bIns="47850" lIns="95725" spcFirstLastPara="1" rIns="95725" wrap="square" tIns="47850">
            <a:noAutofit/>
          </a:bodyPr>
          <a:lstStyle/>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7"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8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8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9:notes"/>
          <p:cNvSpPr txBox="1"/>
          <p:nvPr/>
        </p:nvSpPr>
        <p:spPr>
          <a:xfrm>
            <a:off x="707770" y="4810250"/>
            <a:ext cx="5954288" cy="43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4" name="Google Shape;254;p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8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8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p9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90:notes"/>
          <p:cNvSpPr txBox="1"/>
          <p:nvPr>
            <p:ph idx="1" type="body"/>
          </p:nvPr>
        </p:nvSpPr>
        <p:spPr>
          <a:xfrm>
            <a:off x="700644" y="4679639"/>
            <a:ext cx="6056416" cy="166178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Full quote: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While observing teams who began to use Kubernetes for their microservices, "we immediately saw an uptick in the number of microservices being released," Ghods notes. "There was clearly a pent-up demand for a better way of building software through microservices, and the increase in agility helped our developers be more productive and make better architectural choices."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9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91:notes"/>
          <p:cNvSpPr txBox="1"/>
          <p:nvPr>
            <p:ph idx="1" type="body"/>
          </p:nvPr>
        </p:nvSpPr>
        <p:spPr>
          <a:xfrm>
            <a:off x="676894" y="4655888"/>
            <a:ext cx="6032664" cy="24574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"Ghods predicts that Kubernetes has the opportunity to be the new cloud platform. '...because it’s a never-before-seen level of automation and intelligence surrounding infrastructure that is portable and agnostic to every way you can run your infrastructure.'"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https://kubernetes.io/case-studies/box/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https://news.ycombinator.com/item?id=12145423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https://cnkc16.sched.com/event/8K8u/how-box-runs-containers-in-production-with-kubernetes-sam-ghods-box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https://architecht.io/box-co-founder-on-moving-to-microservices-and-the-promise-of-kubernetes-a49f01b1c0c0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9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92:notes"/>
          <p:cNvSpPr txBox="1"/>
          <p:nvPr>
            <p:ph idx="1" type="body"/>
          </p:nvPr>
        </p:nvSpPr>
        <p:spPr>
          <a:xfrm>
            <a:off x="617518" y="4667763"/>
            <a:ext cx="6115792" cy="83050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Kubectl cheat sheet (collection of useful commands):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https://kubernetes.io/docs/user-guide/kubectl-cheatsheet/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9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9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9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9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580858bf8d_0_49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3" name="Google Shape;923;g580858bf8d_0_490:notes"/>
          <p:cNvSpPr txBox="1"/>
          <p:nvPr>
            <p:ph idx="1" type="body"/>
          </p:nvPr>
        </p:nvSpPr>
        <p:spPr>
          <a:xfrm>
            <a:off x="700716" y="4853137"/>
            <a:ext cx="5979000" cy="967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https://kubernetes.io/docs/tutorials/stateful-application/mysql-wordpress-persistent-volume/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Change to “apps/v1beta1” for kind=deployment in both yaml file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9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9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accent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lnSpc>
                <a:spcPct val="90000"/>
              </a:lnSpc>
              <a:spcBef>
                <a:spcPts val="480"/>
              </a:spcBef>
              <a:spcAft>
                <a:spcPts val="0"/>
              </a:spcAft>
              <a:buSzPts val="2160"/>
              <a:buNone/>
              <a:defRPr sz="2400"/>
            </a:lvl1pPr>
            <a:lvl2pPr lvl="1" algn="ctr">
              <a:lnSpc>
                <a:spcPct val="90000"/>
              </a:lnSpc>
              <a:spcBef>
                <a:spcPts val="400"/>
              </a:spcBef>
              <a:spcAft>
                <a:spcPts val="0"/>
              </a:spcAft>
              <a:buSzPts val="1800"/>
              <a:buNone/>
              <a:defRPr sz="2000"/>
            </a:lvl2pPr>
            <a:lvl3pPr lvl="2" algn="ctr">
              <a:lnSpc>
                <a:spcPct val="90000"/>
              </a:lnSpc>
              <a:spcBef>
                <a:spcPts val="360"/>
              </a:spcBef>
              <a:spcAft>
                <a:spcPts val="0"/>
              </a:spcAft>
              <a:buSzPts val="1620"/>
              <a:buNone/>
              <a:defRPr sz="1800"/>
            </a:lvl3pPr>
            <a:lvl4pPr lvl="3" algn="ctr">
              <a:lnSpc>
                <a:spcPct val="90000"/>
              </a:lnSpc>
              <a:spcBef>
                <a:spcPts val="320"/>
              </a:spcBef>
              <a:spcAft>
                <a:spcPts val="0"/>
              </a:spcAft>
              <a:buSzPts val="1440"/>
              <a:buNone/>
              <a:defRPr sz="1600"/>
            </a:lvl4pPr>
            <a:lvl5pPr lvl="4" algn="ctr">
              <a:lnSpc>
                <a:spcPct val="90000"/>
              </a:lnSpc>
              <a:spcBef>
                <a:spcPts val="320"/>
              </a:spcBef>
              <a:spcAft>
                <a:spcPts val="0"/>
              </a:spcAft>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388619" lvl="1" marL="914400" algn="l">
              <a:lnSpc>
                <a:spcPct val="90000"/>
              </a:lnSpc>
              <a:spcBef>
                <a:spcPts val="560"/>
              </a:spcBef>
              <a:spcAft>
                <a:spcPts val="0"/>
              </a:spcAft>
              <a:buSzPts val="2520"/>
              <a:buChar char="▪"/>
              <a:defRPr sz="2800"/>
            </a:lvl2pPr>
            <a:lvl3pPr indent="-365760" lvl="2" marL="1371600" algn="l">
              <a:lnSpc>
                <a:spcPct val="90000"/>
              </a:lnSpc>
              <a:spcBef>
                <a:spcPts val="480"/>
              </a:spcBef>
              <a:spcAft>
                <a:spcPts val="0"/>
              </a:spcAft>
              <a:buSzPts val="2160"/>
              <a:buChar char="▪"/>
              <a:defRPr sz="2400"/>
            </a:lvl3pPr>
            <a:lvl4pPr indent="-342900" lvl="3" marL="1828800" algn="l">
              <a:lnSpc>
                <a:spcPct val="90000"/>
              </a:lnSpc>
              <a:spcBef>
                <a:spcPts val="400"/>
              </a:spcBef>
              <a:spcAft>
                <a:spcPts val="0"/>
              </a:spcAft>
              <a:buSzPts val="1800"/>
              <a:buChar char="▪"/>
              <a:defRPr sz="2000"/>
            </a:lvl4pPr>
            <a:lvl5pPr indent="-342900" lvl="4" marL="2286000" algn="l">
              <a:lnSpc>
                <a:spcPct val="90000"/>
              </a:lnSpc>
              <a:spcBef>
                <a:spcPts val="400"/>
              </a:spcBef>
              <a:spcAft>
                <a:spcPts val="0"/>
              </a:spcAft>
              <a:buSzPts val="18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20"/>
              </a:spcBef>
              <a:spcAft>
                <a:spcPts val="0"/>
              </a:spcAft>
              <a:buSzPts val="1440"/>
              <a:buNone/>
              <a:defRPr sz="1600"/>
            </a:lvl1pPr>
            <a:lvl2pPr indent="-228600" lvl="1" marL="914400" algn="l">
              <a:lnSpc>
                <a:spcPct val="90000"/>
              </a:lnSpc>
              <a:spcBef>
                <a:spcPts val="280"/>
              </a:spcBef>
              <a:spcAft>
                <a:spcPts val="0"/>
              </a:spcAft>
              <a:buSzPts val="1260"/>
              <a:buNone/>
              <a:defRPr sz="1400"/>
            </a:lvl2pPr>
            <a:lvl3pPr indent="-228600" lvl="2" marL="1371600" algn="l">
              <a:lnSpc>
                <a:spcPct val="90000"/>
              </a:lnSpc>
              <a:spcBef>
                <a:spcPts val="240"/>
              </a:spcBef>
              <a:spcAft>
                <a:spcPts val="0"/>
              </a:spcAft>
              <a:buSzPts val="1080"/>
              <a:buNone/>
              <a:defRPr sz="1200"/>
            </a:lvl3pPr>
            <a:lvl4pPr indent="-228600" lvl="3" marL="1828800" algn="l">
              <a:lnSpc>
                <a:spcPct val="90000"/>
              </a:lnSpc>
              <a:spcBef>
                <a:spcPts val="200"/>
              </a:spcBef>
              <a:spcAft>
                <a:spcPts val="0"/>
              </a:spcAft>
              <a:buSzPts val="900"/>
              <a:buNone/>
              <a:defRPr sz="1000"/>
            </a:lvl4pPr>
            <a:lvl5pPr indent="-228600" lvl="4" marL="2286000" algn="l">
              <a:lnSpc>
                <a:spcPct val="90000"/>
              </a:lnSpc>
              <a:spcBef>
                <a:spcPts val="200"/>
              </a:spcBef>
              <a:spcAft>
                <a:spcPts val="0"/>
              </a:spcAft>
              <a:buSzPts val="9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20"/>
              </a:spcBef>
              <a:spcAft>
                <a:spcPts val="0"/>
              </a:spcAft>
              <a:buSzPts val="1440"/>
              <a:buNone/>
              <a:defRPr sz="1600"/>
            </a:lvl1pPr>
            <a:lvl2pPr indent="-228600" lvl="1" marL="914400" algn="l">
              <a:lnSpc>
                <a:spcPct val="90000"/>
              </a:lnSpc>
              <a:spcBef>
                <a:spcPts val="280"/>
              </a:spcBef>
              <a:spcAft>
                <a:spcPts val="0"/>
              </a:spcAft>
              <a:buSzPts val="1260"/>
              <a:buNone/>
              <a:defRPr sz="1400"/>
            </a:lvl2pPr>
            <a:lvl3pPr indent="-228600" lvl="2" marL="1371600" algn="l">
              <a:lnSpc>
                <a:spcPct val="90000"/>
              </a:lnSpc>
              <a:spcBef>
                <a:spcPts val="240"/>
              </a:spcBef>
              <a:spcAft>
                <a:spcPts val="0"/>
              </a:spcAft>
              <a:buSzPts val="1080"/>
              <a:buNone/>
              <a:defRPr sz="1200"/>
            </a:lvl3pPr>
            <a:lvl4pPr indent="-228600" lvl="3" marL="1828800" algn="l">
              <a:lnSpc>
                <a:spcPct val="90000"/>
              </a:lnSpc>
              <a:spcBef>
                <a:spcPts val="200"/>
              </a:spcBef>
              <a:spcAft>
                <a:spcPts val="0"/>
              </a:spcAft>
              <a:buSzPts val="900"/>
              <a:buNone/>
              <a:defRPr sz="1000"/>
            </a:lvl4pPr>
            <a:lvl5pPr indent="-228600" lvl="4" marL="2286000" algn="l">
              <a:lnSpc>
                <a:spcPct val="90000"/>
              </a:lnSpc>
              <a:spcBef>
                <a:spcPts val="200"/>
              </a:spcBef>
              <a:spcAft>
                <a:spcPts val="0"/>
              </a:spcAft>
              <a:buSzPts val="9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accent3"/>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20"/>
              </a:spcBef>
              <a:spcAft>
                <a:spcPts val="0"/>
              </a:spcAft>
              <a:buSzPts val="990"/>
              <a:buFont typeface="Calibri"/>
              <a:buNone/>
              <a:defRPr sz="1100">
                <a:solidFill>
                  <a:srgbClr val="7F7F7F"/>
                </a:solidFill>
                <a:latin typeface="Calibri"/>
                <a:ea typeface="Calibri"/>
                <a:cs typeface="Calibri"/>
                <a:sym typeface="Calibri"/>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algn="r">
              <a:lnSpc>
                <a:spcPct val="90000"/>
              </a:lnSpc>
              <a:spcBef>
                <a:spcPts val="0"/>
              </a:spcBef>
              <a:spcAft>
                <a:spcPts val="0"/>
              </a:spcAft>
              <a:buSzPts val="990"/>
              <a:buFont typeface="Calibri"/>
              <a:buNone/>
              <a:defRPr sz="1100">
                <a:solidFill>
                  <a:srgbClr val="7F7F7F"/>
                </a:solidFill>
                <a:latin typeface="Calibri"/>
                <a:ea typeface="Calibri"/>
                <a:cs typeface="Calibri"/>
                <a:sym typeface="Calibri"/>
              </a:defRPr>
            </a:lvl1pPr>
            <a:lvl2pPr indent="-228600" lvl="1" marL="914400" algn="l">
              <a:lnSpc>
                <a:spcPct val="90000"/>
              </a:lnSpc>
              <a:spcBef>
                <a:spcPts val="560"/>
              </a:spcBef>
              <a:spcAft>
                <a:spcPts val="0"/>
              </a:spcAft>
              <a:buSzPts val="2520"/>
              <a:buFont typeface="Calibri"/>
              <a:buNone/>
              <a:defRPr>
                <a:latin typeface="Calibri"/>
                <a:ea typeface="Calibri"/>
                <a:cs typeface="Calibri"/>
                <a:sym typeface="Calibri"/>
              </a:defRPr>
            </a:lvl2pPr>
            <a:lvl3pPr indent="-228600" lvl="2" marL="1371600" algn="l">
              <a:lnSpc>
                <a:spcPct val="90000"/>
              </a:lnSpc>
              <a:spcBef>
                <a:spcPts val="480"/>
              </a:spcBef>
              <a:spcAft>
                <a:spcPts val="0"/>
              </a:spcAft>
              <a:buSzPts val="2160"/>
              <a:buFont typeface="Calibri"/>
              <a:buNone/>
              <a:defRPr>
                <a:latin typeface="Calibri"/>
                <a:ea typeface="Calibri"/>
                <a:cs typeface="Calibri"/>
                <a:sym typeface="Calibri"/>
              </a:defRPr>
            </a:lvl3pPr>
            <a:lvl4pPr indent="-228600" lvl="3" marL="1828800" algn="l">
              <a:lnSpc>
                <a:spcPct val="90000"/>
              </a:lnSpc>
              <a:spcBef>
                <a:spcPts val="400"/>
              </a:spcBef>
              <a:spcAft>
                <a:spcPts val="0"/>
              </a:spcAft>
              <a:buSzPts val="1800"/>
              <a:buFont typeface="Calibri"/>
              <a:buNone/>
              <a:defRPr>
                <a:latin typeface="Calibri"/>
                <a:ea typeface="Calibri"/>
                <a:cs typeface="Calibri"/>
                <a:sym typeface="Calibri"/>
              </a:defRPr>
            </a:lvl4pPr>
            <a:lvl5pPr indent="-228600" lvl="4" marL="2286000" algn="l">
              <a:lnSpc>
                <a:spcPct val="90000"/>
              </a:lnSpc>
              <a:spcBef>
                <a:spcPts val="400"/>
              </a:spcBef>
              <a:spcAft>
                <a:spcPts val="0"/>
              </a:spcAft>
              <a:buSzPts val="1800"/>
              <a:buFont typeface="Calibri"/>
              <a:buNone/>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accent3"/>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9"/>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rtl="0" algn="ctr">
              <a:lnSpc>
                <a:spcPct val="90000"/>
              </a:lnSpc>
              <a:spcBef>
                <a:spcPts val="480"/>
              </a:spcBef>
              <a:spcAft>
                <a:spcPts val="0"/>
              </a:spcAft>
              <a:buSzPts val="2160"/>
              <a:buNone/>
              <a:defRPr sz="2400"/>
            </a:lvl1pPr>
            <a:lvl2pPr lvl="1" rtl="0" algn="ctr">
              <a:lnSpc>
                <a:spcPct val="90000"/>
              </a:lnSpc>
              <a:spcBef>
                <a:spcPts val="400"/>
              </a:spcBef>
              <a:spcAft>
                <a:spcPts val="0"/>
              </a:spcAft>
              <a:buSzPts val="1800"/>
              <a:buNone/>
              <a:defRPr sz="2000"/>
            </a:lvl2pPr>
            <a:lvl3pPr lvl="2" rtl="0" algn="ctr">
              <a:lnSpc>
                <a:spcPct val="90000"/>
              </a:lnSpc>
              <a:spcBef>
                <a:spcPts val="360"/>
              </a:spcBef>
              <a:spcAft>
                <a:spcPts val="0"/>
              </a:spcAft>
              <a:buSzPts val="1620"/>
              <a:buNone/>
              <a:defRPr sz="1800"/>
            </a:lvl3pPr>
            <a:lvl4pPr lvl="3" rtl="0" algn="ctr">
              <a:lnSpc>
                <a:spcPct val="90000"/>
              </a:lnSpc>
              <a:spcBef>
                <a:spcPts val="320"/>
              </a:spcBef>
              <a:spcAft>
                <a:spcPts val="0"/>
              </a:spcAft>
              <a:buSzPts val="1440"/>
              <a:buNone/>
              <a:defRPr sz="1600"/>
            </a:lvl4pPr>
            <a:lvl5pPr lvl="4" rtl="0" algn="ctr">
              <a:lnSpc>
                <a:spcPct val="90000"/>
              </a:lnSpc>
              <a:spcBef>
                <a:spcPts val="320"/>
              </a:spcBef>
              <a:spcAft>
                <a:spcPts val="0"/>
              </a:spcAft>
              <a:buSzPts val="144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3600"/>
              <a:buFont typeface="Calibri"/>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0"/>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03" name="Google Shape;103;p20"/>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21"/>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6" name="Google Shape;106;p21"/>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3600"/>
              <a:buFont typeface="Calibri"/>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7" name="Shape 107"/>
        <p:cNvGrpSpPr/>
        <p:nvPr/>
      </p:nvGrpSpPr>
      <p:grpSpPr>
        <a:xfrm>
          <a:off x="0" y="0"/>
          <a:ext cx="0" cy="0"/>
          <a:chOff x="0" y="0"/>
          <a:chExt cx="0" cy="0"/>
        </a:xfrm>
      </p:grpSpPr>
      <p:sp>
        <p:nvSpPr>
          <p:cNvPr id="108" name="Google Shape;108;p22"/>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2"/>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480"/>
              </a:spcBef>
              <a:spcAft>
                <a:spcPts val="0"/>
              </a:spcAft>
              <a:buSzPts val="2160"/>
              <a:buNone/>
              <a:defRPr sz="2400">
                <a:solidFill>
                  <a:srgbClr val="888888"/>
                </a:solidFill>
              </a:defRPr>
            </a:lvl1pPr>
            <a:lvl2pPr indent="-228600" lvl="1" marL="914400" rtl="0" algn="l">
              <a:lnSpc>
                <a:spcPct val="90000"/>
              </a:lnSpc>
              <a:spcBef>
                <a:spcPts val="400"/>
              </a:spcBef>
              <a:spcAft>
                <a:spcPts val="0"/>
              </a:spcAft>
              <a:buSzPts val="1800"/>
              <a:buNone/>
              <a:defRPr sz="2000">
                <a:solidFill>
                  <a:srgbClr val="888888"/>
                </a:solidFill>
              </a:defRPr>
            </a:lvl2pPr>
            <a:lvl3pPr indent="-228600" lvl="2" marL="1371600" rtl="0" algn="l">
              <a:lnSpc>
                <a:spcPct val="90000"/>
              </a:lnSpc>
              <a:spcBef>
                <a:spcPts val="360"/>
              </a:spcBef>
              <a:spcAft>
                <a:spcPts val="0"/>
              </a:spcAft>
              <a:buSzPts val="1620"/>
              <a:buNone/>
              <a:defRPr sz="1800">
                <a:solidFill>
                  <a:srgbClr val="888888"/>
                </a:solidFill>
              </a:defRPr>
            </a:lvl3pPr>
            <a:lvl4pPr indent="-228600" lvl="3" marL="1828800" rtl="0" algn="l">
              <a:lnSpc>
                <a:spcPct val="90000"/>
              </a:lnSpc>
              <a:spcBef>
                <a:spcPts val="320"/>
              </a:spcBef>
              <a:spcAft>
                <a:spcPts val="0"/>
              </a:spcAft>
              <a:buSzPts val="1440"/>
              <a:buNone/>
              <a:defRPr sz="1600">
                <a:solidFill>
                  <a:srgbClr val="888888"/>
                </a:solidFill>
              </a:defRPr>
            </a:lvl4pPr>
            <a:lvl5pPr indent="-228600" lvl="4" marL="2286000" rtl="0" algn="l">
              <a:lnSpc>
                <a:spcPct val="90000"/>
              </a:lnSpc>
              <a:spcBef>
                <a:spcPts val="320"/>
              </a:spcBef>
              <a:spcAft>
                <a:spcPts val="0"/>
              </a:spcAft>
              <a:buSzPts val="144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10" name="Google Shape;110;p22"/>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1" name="Shape 111"/>
        <p:cNvGrpSpPr/>
        <p:nvPr/>
      </p:nvGrpSpPr>
      <p:grpSpPr>
        <a:xfrm>
          <a:off x="0" y="0"/>
          <a:ext cx="0" cy="0"/>
          <a:chOff x="0" y="0"/>
          <a:chExt cx="0" cy="0"/>
        </a:xfrm>
      </p:grpSpPr>
      <p:sp>
        <p:nvSpPr>
          <p:cNvPr id="112" name="Google Shape;112;p2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2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560"/>
              </a:spcBef>
              <a:spcAft>
                <a:spcPts val="0"/>
              </a:spcAft>
              <a:buSzPts val="2520"/>
              <a:buChar char="▪"/>
              <a:defRPr/>
            </a:lvl2pPr>
            <a:lvl3pPr indent="-365760" lvl="2" marL="1371600" rtl="0" algn="l">
              <a:lnSpc>
                <a:spcPct val="90000"/>
              </a:lnSpc>
              <a:spcBef>
                <a:spcPts val="480"/>
              </a:spcBef>
              <a:spcAft>
                <a:spcPts val="0"/>
              </a:spcAft>
              <a:buSzPts val="216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15" name="Shape 115"/>
        <p:cNvGrpSpPr/>
        <p:nvPr/>
      </p:nvGrpSpPr>
      <p:grpSpPr>
        <a:xfrm>
          <a:off x="0" y="0"/>
          <a:ext cx="0" cy="0"/>
          <a:chOff x="0" y="0"/>
          <a:chExt cx="0" cy="0"/>
        </a:xfrm>
      </p:grpSpPr>
      <p:sp>
        <p:nvSpPr>
          <p:cNvPr id="116" name="Google Shape;116;p24"/>
          <p:cNvSpPr txBox="1"/>
          <p:nvPr>
            <p:ph idx="1" type="body"/>
          </p:nvPr>
        </p:nvSpPr>
        <p:spPr>
          <a:xfrm>
            <a:off x="457201" y="1354140"/>
            <a:ext cx="3886200" cy="47721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0"/>
              </a:spcBef>
              <a:spcAft>
                <a:spcPts val="0"/>
              </a:spcAft>
              <a:buSzPts val="2520"/>
              <a:buChar char="▪"/>
              <a:defRPr/>
            </a:lvl2pPr>
            <a:lvl3pPr indent="-365760" lvl="2" marL="1371600" rtl="0" algn="l">
              <a:lnSpc>
                <a:spcPct val="90000"/>
              </a:lnSpc>
              <a:spcBef>
                <a:spcPts val="600"/>
              </a:spcBef>
              <a:spcAft>
                <a:spcPts val="0"/>
              </a:spcAft>
              <a:buSzPts val="216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24"/>
          <p:cNvSpPr txBox="1"/>
          <p:nvPr>
            <p:ph idx="2" type="body"/>
          </p:nvPr>
        </p:nvSpPr>
        <p:spPr>
          <a:xfrm>
            <a:off x="4800600" y="1354140"/>
            <a:ext cx="4059300" cy="47721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0"/>
              </a:spcBef>
              <a:spcAft>
                <a:spcPts val="0"/>
              </a:spcAft>
              <a:buSzPts val="2520"/>
              <a:buChar char="▪"/>
              <a:defRPr/>
            </a:lvl2pPr>
            <a:lvl3pPr indent="-365760" lvl="2" marL="1371600" rtl="0" algn="l">
              <a:lnSpc>
                <a:spcPct val="90000"/>
              </a:lnSpc>
              <a:spcBef>
                <a:spcPts val="600"/>
              </a:spcBef>
              <a:spcAft>
                <a:spcPts val="0"/>
              </a:spcAft>
              <a:buSzPts val="216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9" name="Google Shape;119;p24"/>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20" name="Google Shape;120;p24"/>
          <p:cNvCxnSpPr/>
          <p:nvPr/>
        </p:nvCxnSpPr>
        <p:spPr>
          <a:xfrm>
            <a:off x="457200" y="1162755"/>
            <a:ext cx="840090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5"/>
          <p:cNvSpPr txBox="1"/>
          <p:nvPr>
            <p:ph idx="1" type="body"/>
          </p:nvPr>
        </p:nvSpPr>
        <p:spPr>
          <a:xfrm>
            <a:off x="453542" y="986177"/>
            <a:ext cx="8404800" cy="403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a:solidFill>
                  <a:schemeClr val="accent4"/>
                </a:solidFill>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24" name="Google Shape;124;p25"/>
          <p:cNvCxnSpPr/>
          <p:nvPr/>
        </p:nvCxnSpPr>
        <p:spPr>
          <a:xfrm>
            <a:off x="457200" y="1501421"/>
            <a:ext cx="8400900" cy="0"/>
          </a:xfrm>
          <a:prstGeom prst="straightConnector1">
            <a:avLst/>
          </a:prstGeom>
          <a:noFill/>
          <a:ln cap="flat" cmpd="sng" w="12700">
            <a:solidFill>
              <a:schemeClr val="accent5"/>
            </a:solidFill>
            <a:prstDash val="solid"/>
            <a:miter lim="800000"/>
            <a:headEnd len="sm" w="sm" type="none"/>
            <a:tailEnd len="sm" w="sm" type="none"/>
          </a:ln>
        </p:spPr>
      </p:cxnSp>
      <p:sp>
        <p:nvSpPr>
          <p:cNvPr id="125" name="Google Shape;125;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ferred text layout">
  <p:cSld name="Preferred text layout">
    <p:spTree>
      <p:nvGrpSpPr>
        <p:cNvPr id="126" name="Shape 126"/>
        <p:cNvGrpSpPr/>
        <p:nvPr/>
      </p:nvGrpSpPr>
      <p:grpSpPr>
        <a:xfrm>
          <a:off x="0" y="0"/>
          <a:ext cx="0" cy="0"/>
          <a:chOff x="0" y="0"/>
          <a:chExt cx="0" cy="0"/>
        </a:xfrm>
      </p:grpSpPr>
      <p:sp>
        <p:nvSpPr>
          <p:cNvPr id="127" name="Google Shape;127;p26"/>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228600" lvl="1" marL="914400" rtl="0" algn="l">
              <a:lnSpc>
                <a:spcPct val="90000"/>
              </a:lnSpc>
              <a:spcBef>
                <a:spcPts val="560"/>
              </a:spcBef>
              <a:spcAft>
                <a:spcPts val="0"/>
              </a:spcAft>
              <a:buSzPts val="2520"/>
              <a:buNone/>
              <a:defRPr>
                <a:solidFill>
                  <a:schemeClr val="dk1"/>
                </a:solidFill>
              </a:defRPr>
            </a:lvl2pPr>
            <a:lvl3pPr indent="-228600" lvl="2" marL="1371600" marR="0" rtl="0" algn="l">
              <a:lnSpc>
                <a:spcPct val="95000"/>
              </a:lnSpc>
              <a:spcBef>
                <a:spcPts val="600"/>
              </a:spcBef>
              <a:spcAft>
                <a:spcPts val="0"/>
              </a:spcAft>
              <a:buClr>
                <a:schemeClr val="dk1"/>
              </a:buClr>
              <a:buSzPts val="1620"/>
              <a:buFont typeface="Arial"/>
              <a:buNone/>
              <a:defRPr sz="1800">
                <a:solidFill>
                  <a:schemeClr val="dk1"/>
                </a:solidFill>
                <a:latin typeface="Calibri"/>
                <a:ea typeface="Calibri"/>
                <a:cs typeface="Calibri"/>
                <a:sym typeface="Calibri"/>
              </a:defRPr>
            </a:lvl3pPr>
            <a:lvl4pPr indent="-342900" lvl="3" marL="1828800" rtl="0" algn="l">
              <a:lnSpc>
                <a:spcPct val="90000"/>
              </a:lnSpc>
              <a:spcBef>
                <a:spcPts val="400"/>
              </a:spcBef>
              <a:spcAft>
                <a:spcPts val="0"/>
              </a:spcAft>
              <a:buClr>
                <a:schemeClr val="accent1"/>
              </a:buClr>
              <a:buSzPts val="1800"/>
              <a:buChar char="▪"/>
              <a:defRPr>
                <a:solidFill>
                  <a:schemeClr val="dk1"/>
                </a:solidFill>
              </a:defRPr>
            </a:lvl4pPr>
            <a:lvl5pPr indent="-342900" lvl="4" marL="2286000" rtl="0" algn="l">
              <a:lnSpc>
                <a:spcPct val="90000"/>
              </a:lnSpc>
              <a:spcBef>
                <a:spcPts val="400"/>
              </a:spcBef>
              <a:spcAft>
                <a:spcPts val="0"/>
              </a:spcAft>
              <a:buSzPts val="1800"/>
              <a:buFont typeface="Arial"/>
              <a:buChar char="–"/>
              <a:defRPr>
                <a:solidFill>
                  <a:schemeClr val="dk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6"/>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30" name="Google Shape;130;p26"/>
          <p:cNvCxnSpPr/>
          <p:nvPr/>
        </p:nvCxnSpPr>
        <p:spPr>
          <a:xfrm>
            <a:off x="457200" y="1066800"/>
            <a:ext cx="840090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31" name="Shape 131"/>
        <p:cNvGrpSpPr/>
        <p:nvPr/>
      </p:nvGrpSpPr>
      <p:grpSpPr>
        <a:xfrm>
          <a:off x="0" y="0"/>
          <a:ext cx="0" cy="0"/>
          <a:chOff x="0" y="0"/>
          <a:chExt cx="0" cy="0"/>
        </a:xfrm>
      </p:grpSpPr>
      <p:sp>
        <p:nvSpPr>
          <p:cNvPr id="132" name="Google Shape;132;p2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34" name="Google Shape;134;p2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35" name="Google Shape;135;p27"/>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6" name="Shape 136"/>
        <p:cNvGrpSpPr/>
        <p:nvPr/>
      </p:nvGrpSpPr>
      <p:grpSpPr>
        <a:xfrm>
          <a:off x="0" y="0"/>
          <a:ext cx="0" cy="0"/>
          <a:chOff x="0" y="0"/>
          <a:chExt cx="0" cy="0"/>
        </a:xfrm>
      </p:grpSpPr>
      <p:sp>
        <p:nvSpPr>
          <p:cNvPr id="137" name="Google Shape;137;p2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8"/>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411480" lvl="1" marL="914400" rtl="0" algn="l">
              <a:lnSpc>
                <a:spcPct val="90000"/>
              </a:lnSpc>
              <a:spcBef>
                <a:spcPts val="640"/>
              </a:spcBef>
              <a:spcAft>
                <a:spcPts val="0"/>
              </a:spcAft>
              <a:buSzPts val="2880"/>
              <a:buChar char="▪"/>
              <a:defRPr sz="3200"/>
            </a:lvl2pPr>
            <a:lvl3pPr indent="-411480" lvl="2" marL="1371600" rtl="0" algn="l">
              <a:lnSpc>
                <a:spcPct val="90000"/>
              </a:lnSpc>
              <a:spcBef>
                <a:spcPts val="640"/>
              </a:spcBef>
              <a:spcAft>
                <a:spcPts val="0"/>
              </a:spcAft>
              <a:buSzPts val="2880"/>
              <a:buChar char="▪"/>
              <a:defRPr sz="3200"/>
            </a:lvl3pPr>
            <a:lvl4pPr indent="-411480" lvl="3" marL="1828800" rtl="0" algn="l">
              <a:lnSpc>
                <a:spcPct val="90000"/>
              </a:lnSpc>
              <a:spcBef>
                <a:spcPts val="640"/>
              </a:spcBef>
              <a:spcAft>
                <a:spcPts val="0"/>
              </a:spcAft>
              <a:buSzPts val="2880"/>
              <a:buChar char="▪"/>
              <a:defRPr sz="3200"/>
            </a:lvl4pPr>
            <a:lvl5pPr indent="-411479" lvl="4" marL="2286000" rtl="0" algn="l">
              <a:lnSpc>
                <a:spcPct val="90000"/>
              </a:lnSpc>
              <a:spcBef>
                <a:spcPts val="640"/>
              </a:spcBef>
              <a:spcAft>
                <a:spcPts val="0"/>
              </a:spcAft>
              <a:buSzPts val="2880"/>
              <a:buChar char="▪"/>
              <a:defRPr sz="3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9" name="Google Shape;139;p28"/>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411480" lvl="1" marL="914400" rtl="0" algn="l">
              <a:lnSpc>
                <a:spcPct val="90000"/>
              </a:lnSpc>
              <a:spcBef>
                <a:spcPts val="640"/>
              </a:spcBef>
              <a:spcAft>
                <a:spcPts val="0"/>
              </a:spcAft>
              <a:buSzPts val="2880"/>
              <a:buChar char="▪"/>
              <a:defRPr sz="3200"/>
            </a:lvl2pPr>
            <a:lvl3pPr indent="-411480" lvl="2" marL="1371600" rtl="0" algn="l">
              <a:lnSpc>
                <a:spcPct val="90000"/>
              </a:lnSpc>
              <a:spcBef>
                <a:spcPts val="640"/>
              </a:spcBef>
              <a:spcAft>
                <a:spcPts val="0"/>
              </a:spcAft>
              <a:buSzPts val="2880"/>
              <a:buChar char="▪"/>
              <a:defRPr sz="3200"/>
            </a:lvl3pPr>
            <a:lvl4pPr indent="-411480" lvl="3" marL="1828800" rtl="0" algn="l">
              <a:lnSpc>
                <a:spcPct val="90000"/>
              </a:lnSpc>
              <a:spcBef>
                <a:spcPts val="640"/>
              </a:spcBef>
              <a:spcAft>
                <a:spcPts val="0"/>
              </a:spcAft>
              <a:buSzPts val="2880"/>
              <a:buChar char="▪"/>
              <a:defRPr sz="3200"/>
            </a:lvl4pPr>
            <a:lvl5pPr indent="-411479" lvl="4" marL="2286000" rtl="0" algn="l">
              <a:lnSpc>
                <a:spcPct val="90000"/>
              </a:lnSpc>
              <a:spcBef>
                <a:spcPts val="640"/>
              </a:spcBef>
              <a:spcAft>
                <a:spcPts val="0"/>
              </a:spcAft>
              <a:buSzPts val="2880"/>
              <a:buChar char="▪"/>
              <a:defRPr sz="3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40" name="Google Shape;140;p28"/>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41" name="Google Shape;141;p28"/>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2" name="Shape 142"/>
        <p:cNvGrpSpPr/>
        <p:nvPr/>
      </p:nvGrpSpPr>
      <p:grpSpPr>
        <a:xfrm>
          <a:off x="0" y="0"/>
          <a:ext cx="0" cy="0"/>
          <a:chOff x="0" y="0"/>
          <a:chExt cx="0" cy="0"/>
        </a:xfrm>
      </p:grpSpPr>
      <p:sp>
        <p:nvSpPr>
          <p:cNvPr id="143" name="Google Shape;143;p29"/>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9"/>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480"/>
              </a:spcBef>
              <a:spcAft>
                <a:spcPts val="0"/>
              </a:spcAft>
              <a:buSzPts val="2160"/>
              <a:buNone/>
              <a:defRPr b="1" sz="2400"/>
            </a:lvl1pPr>
            <a:lvl2pPr indent="-228600" lvl="1" marL="914400" rtl="0" algn="l">
              <a:lnSpc>
                <a:spcPct val="90000"/>
              </a:lnSpc>
              <a:spcBef>
                <a:spcPts val="400"/>
              </a:spcBef>
              <a:spcAft>
                <a:spcPts val="0"/>
              </a:spcAft>
              <a:buSzPts val="1800"/>
              <a:buNone/>
              <a:defRPr b="1" sz="2000"/>
            </a:lvl2pPr>
            <a:lvl3pPr indent="-228600" lvl="2" marL="1371600" rtl="0" algn="l">
              <a:lnSpc>
                <a:spcPct val="90000"/>
              </a:lnSpc>
              <a:spcBef>
                <a:spcPts val="360"/>
              </a:spcBef>
              <a:spcAft>
                <a:spcPts val="0"/>
              </a:spcAft>
              <a:buSzPts val="1620"/>
              <a:buNone/>
              <a:defRPr b="1" sz="1800"/>
            </a:lvl3pPr>
            <a:lvl4pPr indent="-228600" lvl="3" marL="1828800" rtl="0" algn="l">
              <a:lnSpc>
                <a:spcPct val="90000"/>
              </a:lnSpc>
              <a:spcBef>
                <a:spcPts val="320"/>
              </a:spcBef>
              <a:spcAft>
                <a:spcPts val="0"/>
              </a:spcAft>
              <a:buSzPts val="1440"/>
              <a:buNone/>
              <a:defRPr b="1" sz="1600"/>
            </a:lvl4pPr>
            <a:lvl5pPr indent="-228600" lvl="4" marL="2286000" rtl="0" algn="l">
              <a:lnSpc>
                <a:spcPct val="90000"/>
              </a:lnSpc>
              <a:spcBef>
                <a:spcPts val="320"/>
              </a:spcBef>
              <a:spcAft>
                <a:spcPts val="0"/>
              </a:spcAft>
              <a:buSzPts val="144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5" name="Google Shape;145;p29"/>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29"/>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480"/>
              </a:spcBef>
              <a:spcAft>
                <a:spcPts val="0"/>
              </a:spcAft>
              <a:buSzPts val="2160"/>
              <a:buNone/>
              <a:defRPr b="1" sz="2400"/>
            </a:lvl1pPr>
            <a:lvl2pPr indent="-228600" lvl="1" marL="914400" rtl="0" algn="l">
              <a:lnSpc>
                <a:spcPct val="90000"/>
              </a:lnSpc>
              <a:spcBef>
                <a:spcPts val="400"/>
              </a:spcBef>
              <a:spcAft>
                <a:spcPts val="0"/>
              </a:spcAft>
              <a:buSzPts val="1800"/>
              <a:buNone/>
              <a:defRPr b="1" sz="2000"/>
            </a:lvl2pPr>
            <a:lvl3pPr indent="-228600" lvl="2" marL="1371600" rtl="0" algn="l">
              <a:lnSpc>
                <a:spcPct val="90000"/>
              </a:lnSpc>
              <a:spcBef>
                <a:spcPts val="360"/>
              </a:spcBef>
              <a:spcAft>
                <a:spcPts val="0"/>
              </a:spcAft>
              <a:buSzPts val="1620"/>
              <a:buNone/>
              <a:defRPr b="1" sz="1800"/>
            </a:lvl3pPr>
            <a:lvl4pPr indent="-228600" lvl="3" marL="1828800" rtl="0" algn="l">
              <a:lnSpc>
                <a:spcPct val="90000"/>
              </a:lnSpc>
              <a:spcBef>
                <a:spcPts val="320"/>
              </a:spcBef>
              <a:spcAft>
                <a:spcPts val="0"/>
              </a:spcAft>
              <a:buSzPts val="1440"/>
              <a:buNone/>
              <a:defRPr b="1" sz="1600"/>
            </a:lvl4pPr>
            <a:lvl5pPr indent="-228600" lvl="4" marL="2286000" rtl="0" algn="l">
              <a:lnSpc>
                <a:spcPct val="90000"/>
              </a:lnSpc>
              <a:spcBef>
                <a:spcPts val="320"/>
              </a:spcBef>
              <a:spcAft>
                <a:spcPts val="0"/>
              </a:spcAft>
              <a:buSzPts val="144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7" name="Google Shape;147;p29"/>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48" name="Google Shape;148;p29"/>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9" name="Shape 149"/>
        <p:cNvGrpSpPr/>
        <p:nvPr/>
      </p:nvGrpSpPr>
      <p:grpSpPr>
        <a:xfrm>
          <a:off x="0" y="0"/>
          <a:ext cx="0" cy="0"/>
          <a:chOff x="0" y="0"/>
          <a:chExt cx="0" cy="0"/>
        </a:xfrm>
      </p:grpSpPr>
      <p:cxnSp>
        <p:nvCxnSpPr>
          <p:cNvPr id="150" name="Google Shape;150;p30"/>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31"/>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31"/>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388619" lvl="1" marL="914400" rtl="0" algn="l">
              <a:lnSpc>
                <a:spcPct val="90000"/>
              </a:lnSpc>
              <a:spcBef>
                <a:spcPts val="560"/>
              </a:spcBef>
              <a:spcAft>
                <a:spcPts val="0"/>
              </a:spcAft>
              <a:buSzPts val="2520"/>
              <a:buChar char="▪"/>
              <a:defRPr sz="2800"/>
            </a:lvl2pPr>
            <a:lvl3pPr indent="-365760" lvl="2" marL="1371600" rtl="0" algn="l">
              <a:lnSpc>
                <a:spcPct val="90000"/>
              </a:lnSpc>
              <a:spcBef>
                <a:spcPts val="480"/>
              </a:spcBef>
              <a:spcAft>
                <a:spcPts val="0"/>
              </a:spcAft>
              <a:buSzPts val="2160"/>
              <a:buChar char="▪"/>
              <a:defRPr sz="2400"/>
            </a:lvl3pPr>
            <a:lvl4pPr indent="-342900" lvl="3" marL="1828800" rtl="0" algn="l">
              <a:lnSpc>
                <a:spcPct val="90000"/>
              </a:lnSpc>
              <a:spcBef>
                <a:spcPts val="400"/>
              </a:spcBef>
              <a:spcAft>
                <a:spcPts val="0"/>
              </a:spcAft>
              <a:buSzPts val="1800"/>
              <a:buChar char="▪"/>
              <a:defRPr sz="2000"/>
            </a:lvl4pPr>
            <a:lvl5pPr indent="-342900" lvl="4" marL="2286000" rtl="0" algn="l">
              <a:lnSpc>
                <a:spcPct val="90000"/>
              </a:lnSpc>
              <a:spcBef>
                <a:spcPts val="400"/>
              </a:spcBef>
              <a:spcAft>
                <a:spcPts val="0"/>
              </a:spcAft>
              <a:buSzPts val="18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54" name="Google Shape;154;p31"/>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320"/>
              </a:spcBef>
              <a:spcAft>
                <a:spcPts val="0"/>
              </a:spcAft>
              <a:buSzPts val="1440"/>
              <a:buNone/>
              <a:defRPr sz="1600"/>
            </a:lvl1pPr>
            <a:lvl2pPr indent="-228600" lvl="1" marL="914400" rtl="0" algn="l">
              <a:lnSpc>
                <a:spcPct val="90000"/>
              </a:lnSpc>
              <a:spcBef>
                <a:spcPts val="280"/>
              </a:spcBef>
              <a:spcAft>
                <a:spcPts val="0"/>
              </a:spcAft>
              <a:buSzPts val="1260"/>
              <a:buNone/>
              <a:defRPr sz="1400"/>
            </a:lvl2pPr>
            <a:lvl3pPr indent="-228600" lvl="2" marL="1371600" rtl="0" algn="l">
              <a:lnSpc>
                <a:spcPct val="90000"/>
              </a:lnSpc>
              <a:spcBef>
                <a:spcPts val="240"/>
              </a:spcBef>
              <a:spcAft>
                <a:spcPts val="0"/>
              </a:spcAft>
              <a:buSzPts val="1080"/>
              <a:buNone/>
              <a:defRPr sz="1200"/>
            </a:lvl3pPr>
            <a:lvl4pPr indent="-228600" lvl="3" marL="1828800" rtl="0" algn="l">
              <a:lnSpc>
                <a:spcPct val="90000"/>
              </a:lnSpc>
              <a:spcBef>
                <a:spcPts val="200"/>
              </a:spcBef>
              <a:spcAft>
                <a:spcPts val="0"/>
              </a:spcAft>
              <a:buSzPts val="900"/>
              <a:buNone/>
              <a:defRPr sz="1000"/>
            </a:lvl4pPr>
            <a:lvl5pPr indent="-228600" lvl="4" marL="2286000" rtl="0" algn="l">
              <a:lnSpc>
                <a:spcPct val="90000"/>
              </a:lnSpc>
              <a:spcBef>
                <a:spcPts val="200"/>
              </a:spcBef>
              <a:spcAft>
                <a:spcPts val="0"/>
              </a:spcAft>
              <a:buSzPts val="9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cxnSp>
        <p:nvCxnSpPr>
          <p:cNvPr id="155" name="Google Shape;155;p31"/>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32"/>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32"/>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9" name="Google Shape;159;p32"/>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320"/>
              </a:spcBef>
              <a:spcAft>
                <a:spcPts val="0"/>
              </a:spcAft>
              <a:buSzPts val="1440"/>
              <a:buNone/>
              <a:defRPr sz="1600"/>
            </a:lvl1pPr>
            <a:lvl2pPr indent="-228600" lvl="1" marL="914400" rtl="0" algn="l">
              <a:lnSpc>
                <a:spcPct val="90000"/>
              </a:lnSpc>
              <a:spcBef>
                <a:spcPts val="280"/>
              </a:spcBef>
              <a:spcAft>
                <a:spcPts val="0"/>
              </a:spcAft>
              <a:buSzPts val="1260"/>
              <a:buNone/>
              <a:defRPr sz="1400"/>
            </a:lvl2pPr>
            <a:lvl3pPr indent="-228600" lvl="2" marL="1371600" rtl="0" algn="l">
              <a:lnSpc>
                <a:spcPct val="90000"/>
              </a:lnSpc>
              <a:spcBef>
                <a:spcPts val="240"/>
              </a:spcBef>
              <a:spcAft>
                <a:spcPts val="0"/>
              </a:spcAft>
              <a:buSzPts val="1080"/>
              <a:buNone/>
              <a:defRPr sz="1200"/>
            </a:lvl3pPr>
            <a:lvl4pPr indent="-228600" lvl="3" marL="1828800" rtl="0" algn="l">
              <a:lnSpc>
                <a:spcPct val="90000"/>
              </a:lnSpc>
              <a:spcBef>
                <a:spcPts val="200"/>
              </a:spcBef>
              <a:spcAft>
                <a:spcPts val="0"/>
              </a:spcAft>
              <a:buSzPts val="900"/>
              <a:buNone/>
              <a:defRPr sz="1000"/>
            </a:lvl4pPr>
            <a:lvl5pPr indent="-228600" lvl="4" marL="2286000" rtl="0" algn="l">
              <a:lnSpc>
                <a:spcPct val="90000"/>
              </a:lnSpc>
              <a:spcBef>
                <a:spcPts val="200"/>
              </a:spcBef>
              <a:spcAft>
                <a:spcPts val="0"/>
              </a:spcAft>
              <a:buSzPts val="9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cxnSp>
        <p:nvCxnSpPr>
          <p:cNvPr id="160" name="Google Shape;160;p32"/>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1" name="Shape 161"/>
        <p:cNvGrpSpPr/>
        <p:nvPr/>
      </p:nvGrpSpPr>
      <p:grpSpPr>
        <a:xfrm>
          <a:off x="0" y="0"/>
          <a:ext cx="0" cy="0"/>
          <a:chOff x="0" y="0"/>
          <a:chExt cx="0" cy="0"/>
        </a:xfrm>
      </p:grpSpPr>
      <p:sp>
        <p:nvSpPr>
          <p:cNvPr id="162" name="Google Shape;162;p3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33"/>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64" name="Google Shape;164;p33"/>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65" name="Google Shape;165;p33"/>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6" name="Shape 166"/>
        <p:cNvGrpSpPr/>
        <p:nvPr/>
      </p:nvGrpSpPr>
      <p:grpSpPr>
        <a:xfrm>
          <a:off x="0" y="0"/>
          <a:ext cx="0" cy="0"/>
          <a:chOff x="0" y="0"/>
          <a:chExt cx="0" cy="0"/>
        </a:xfrm>
      </p:grpSpPr>
      <p:sp>
        <p:nvSpPr>
          <p:cNvPr id="167" name="Google Shape;167;p34"/>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34"/>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69" name="Google Shape;169;p34"/>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70" name="Shape 170"/>
        <p:cNvGrpSpPr/>
        <p:nvPr/>
      </p:nvGrpSpPr>
      <p:grpSpPr>
        <a:xfrm>
          <a:off x="0" y="0"/>
          <a:ext cx="0" cy="0"/>
          <a:chOff x="0" y="0"/>
          <a:chExt cx="0" cy="0"/>
        </a:xfrm>
      </p:grpSpPr>
      <p:sp>
        <p:nvSpPr>
          <p:cNvPr id="171" name="Google Shape;171;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ctr">
              <a:lnSpc>
                <a:spcPct val="90000"/>
              </a:lnSpc>
              <a:spcBef>
                <a:spcPts val="0"/>
              </a:spcBef>
              <a:spcAft>
                <a:spcPts val="0"/>
              </a:spcAft>
              <a:buClr>
                <a:schemeClr val="accent3"/>
              </a:buClr>
              <a:buSzPts val="36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3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3" name="Google Shape;173;p35"/>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220"/>
              </a:spcBef>
              <a:spcAft>
                <a:spcPts val="0"/>
              </a:spcAft>
              <a:buSzPts val="990"/>
              <a:buFont typeface="Calibri"/>
              <a:buNone/>
              <a:defRPr sz="1100">
                <a:solidFill>
                  <a:srgbClr val="7F7F7F"/>
                </a:solidFill>
                <a:latin typeface="Calibri"/>
                <a:ea typeface="Calibri"/>
                <a:cs typeface="Calibri"/>
                <a:sym typeface="Calibri"/>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4" name="Google Shape;174;p35"/>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rtl="0" algn="r">
              <a:lnSpc>
                <a:spcPct val="90000"/>
              </a:lnSpc>
              <a:spcBef>
                <a:spcPts val="0"/>
              </a:spcBef>
              <a:spcAft>
                <a:spcPts val="0"/>
              </a:spcAft>
              <a:buSzPts val="990"/>
              <a:buFont typeface="Calibri"/>
              <a:buNone/>
              <a:defRPr sz="1100">
                <a:solidFill>
                  <a:srgbClr val="7F7F7F"/>
                </a:solidFill>
                <a:latin typeface="Calibri"/>
                <a:ea typeface="Calibri"/>
                <a:cs typeface="Calibri"/>
                <a:sym typeface="Calibri"/>
              </a:defRPr>
            </a:lvl1pPr>
            <a:lvl2pPr indent="-228600" lvl="1" marL="914400" rtl="0" algn="l">
              <a:lnSpc>
                <a:spcPct val="90000"/>
              </a:lnSpc>
              <a:spcBef>
                <a:spcPts val="560"/>
              </a:spcBef>
              <a:spcAft>
                <a:spcPts val="0"/>
              </a:spcAft>
              <a:buSzPts val="2520"/>
              <a:buFont typeface="Calibri"/>
              <a:buNone/>
              <a:defRPr>
                <a:latin typeface="Calibri"/>
                <a:ea typeface="Calibri"/>
                <a:cs typeface="Calibri"/>
                <a:sym typeface="Calibri"/>
              </a:defRPr>
            </a:lvl2pPr>
            <a:lvl3pPr indent="-228600" lvl="2" marL="1371600" rtl="0" algn="l">
              <a:lnSpc>
                <a:spcPct val="90000"/>
              </a:lnSpc>
              <a:spcBef>
                <a:spcPts val="480"/>
              </a:spcBef>
              <a:spcAft>
                <a:spcPts val="0"/>
              </a:spcAft>
              <a:buSzPts val="2160"/>
              <a:buFont typeface="Calibri"/>
              <a:buNone/>
              <a:defRPr>
                <a:latin typeface="Calibri"/>
                <a:ea typeface="Calibri"/>
                <a:cs typeface="Calibri"/>
                <a:sym typeface="Calibri"/>
              </a:defRPr>
            </a:lvl3pPr>
            <a:lvl4pPr indent="-228600" lvl="3" marL="1828800" rtl="0" algn="l">
              <a:lnSpc>
                <a:spcPct val="90000"/>
              </a:lnSpc>
              <a:spcBef>
                <a:spcPts val="400"/>
              </a:spcBef>
              <a:spcAft>
                <a:spcPts val="0"/>
              </a:spcAft>
              <a:buSzPts val="1800"/>
              <a:buFont typeface="Calibri"/>
              <a:buNone/>
              <a:defRPr>
                <a:latin typeface="Calibri"/>
                <a:ea typeface="Calibri"/>
                <a:cs typeface="Calibri"/>
                <a:sym typeface="Calibri"/>
              </a:defRPr>
            </a:lvl4pPr>
            <a:lvl5pPr indent="-228600" lvl="4" marL="2286000" rtl="0" algn="l">
              <a:lnSpc>
                <a:spcPct val="90000"/>
              </a:lnSpc>
              <a:spcBef>
                <a:spcPts val="400"/>
              </a:spcBef>
              <a:spcAft>
                <a:spcPts val="0"/>
              </a:spcAft>
              <a:buSzPts val="1800"/>
              <a:buFont typeface="Calibri"/>
              <a:buNone/>
              <a:defRPr>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75" name="Google Shape;175;p35"/>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480"/>
              </a:spcBef>
              <a:spcAft>
                <a:spcPts val="0"/>
              </a:spcAft>
              <a:buSzPts val="2160"/>
              <a:buNone/>
              <a:defRPr sz="2400">
                <a:solidFill>
                  <a:srgbClr val="888888"/>
                </a:solidFill>
              </a:defRPr>
            </a:lvl1pPr>
            <a:lvl2pPr indent="-228600" lvl="1" marL="914400" algn="l">
              <a:lnSpc>
                <a:spcPct val="90000"/>
              </a:lnSpc>
              <a:spcBef>
                <a:spcPts val="400"/>
              </a:spcBef>
              <a:spcAft>
                <a:spcPts val="0"/>
              </a:spcAft>
              <a:buSzPts val="1800"/>
              <a:buNone/>
              <a:defRPr sz="2000">
                <a:solidFill>
                  <a:srgbClr val="888888"/>
                </a:solidFill>
              </a:defRPr>
            </a:lvl2pPr>
            <a:lvl3pPr indent="-228600" lvl="2" marL="1371600" algn="l">
              <a:lnSpc>
                <a:spcPct val="90000"/>
              </a:lnSpc>
              <a:spcBef>
                <a:spcPts val="360"/>
              </a:spcBef>
              <a:spcAft>
                <a:spcPts val="0"/>
              </a:spcAft>
              <a:buSzPts val="1620"/>
              <a:buNone/>
              <a:defRPr sz="1800">
                <a:solidFill>
                  <a:srgbClr val="888888"/>
                </a:solidFill>
              </a:defRPr>
            </a:lvl3pPr>
            <a:lvl4pPr indent="-228600" lvl="3" marL="1828800" algn="l">
              <a:lnSpc>
                <a:spcPct val="90000"/>
              </a:lnSpc>
              <a:spcBef>
                <a:spcPts val="320"/>
              </a:spcBef>
              <a:spcAft>
                <a:spcPts val="0"/>
              </a:spcAft>
              <a:buSzPts val="1440"/>
              <a:buNone/>
              <a:defRPr sz="1600">
                <a:solidFill>
                  <a:srgbClr val="888888"/>
                </a:solidFill>
              </a:defRPr>
            </a:lvl4pPr>
            <a:lvl5pPr indent="-228600" lvl="4" marL="2286000" algn="l">
              <a:lnSpc>
                <a:spcPct val="90000"/>
              </a:lnSpc>
              <a:spcBef>
                <a:spcPts val="320"/>
              </a:spcBef>
              <a:spcAft>
                <a:spcPts val="0"/>
              </a:spcAft>
              <a:buSzPts val="144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411480" lvl="1" marL="914400" algn="l">
              <a:lnSpc>
                <a:spcPct val="90000"/>
              </a:lnSpc>
              <a:spcBef>
                <a:spcPts val="640"/>
              </a:spcBef>
              <a:spcAft>
                <a:spcPts val="0"/>
              </a:spcAft>
              <a:buSzPts val="2880"/>
              <a:buChar char="▪"/>
              <a:defRPr sz="3200"/>
            </a:lvl2pPr>
            <a:lvl3pPr indent="-411480" lvl="2" marL="1371600" algn="l">
              <a:lnSpc>
                <a:spcPct val="90000"/>
              </a:lnSpc>
              <a:spcBef>
                <a:spcPts val="640"/>
              </a:spcBef>
              <a:spcAft>
                <a:spcPts val="0"/>
              </a:spcAft>
              <a:buSzPts val="2880"/>
              <a:buChar char="▪"/>
              <a:defRPr sz="3200"/>
            </a:lvl3pPr>
            <a:lvl4pPr indent="-411480" lvl="3" marL="1828800" algn="l">
              <a:lnSpc>
                <a:spcPct val="90000"/>
              </a:lnSpc>
              <a:spcBef>
                <a:spcPts val="640"/>
              </a:spcBef>
              <a:spcAft>
                <a:spcPts val="0"/>
              </a:spcAft>
              <a:buSzPts val="2880"/>
              <a:buChar char="▪"/>
              <a:defRPr sz="3200"/>
            </a:lvl4pPr>
            <a:lvl5pPr indent="-411479" lvl="4" marL="2286000" algn="l">
              <a:lnSpc>
                <a:spcPct val="90000"/>
              </a:lnSpc>
              <a:spcBef>
                <a:spcPts val="640"/>
              </a:spcBef>
              <a:spcAft>
                <a:spcPts val="0"/>
              </a:spcAft>
              <a:buSzPts val="2880"/>
              <a:buChar char="▪"/>
              <a:defRPr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411480" lvl="1" marL="914400" algn="l">
              <a:lnSpc>
                <a:spcPct val="90000"/>
              </a:lnSpc>
              <a:spcBef>
                <a:spcPts val="640"/>
              </a:spcBef>
              <a:spcAft>
                <a:spcPts val="0"/>
              </a:spcAft>
              <a:buSzPts val="2880"/>
              <a:buChar char="▪"/>
              <a:defRPr sz="3200"/>
            </a:lvl2pPr>
            <a:lvl3pPr indent="-411480" lvl="2" marL="1371600" algn="l">
              <a:lnSpc>
                <a:spcPct val="90000"/>
              </a:lnSpc>
              <a:spcBef>
                <a:spcPts val="640"/>
              </a:spcBef>
              <a:spcAft>
                <a:spcPts val="0"/>
              </a:spcAft>
              <a:buSzPts val="2880"/>
              <a:buChar char="▪"/>
              <a:defRPr sz="3200"/>
            </a:lvl3pPr>
            <a:lvl4pPr indent="-411480" lvl="3" marL="1828800" algn="l">
              <a:lnSpc>
                <a:spcPct val="90000"/>
              </a:lnSpc>
              <a:spcBef>
                <a:spcPts val="640"/>
              </a:spcBef>
              <a:spcAft>
                <a:spcPts val="0"/>
              </a:spcAft>
              <a:buSzPts val="2880"/>
              <a:buChar char="▪"/>
              <a:defRPr sz="3200"/>
            </a:lvl4pPr>
            <a:lvl5pPr indent="-411479" lvl="4" marL="2286000" algn="l">
              <a:lnSpc>
                <a:spcPct val="90000"/>
              </a:lnSpc>
              <a:spcBef>
                <a:spcPts val="640"/>
              </a:spcBef>
              <a:spcAft>
                <a:spcPts val="0"/>
              </a:spcAft>
              <a:buSzPts val="2880"/>
              <a:buChar char="▪"/>
              <a:defRPr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480"/>
              </a:spcBef>
              <a:spcAft>
                <a:spcPts val="0"/>
              </a:spcAft>
              <a:buSzPts val="2160"/>
              <a:buNone/>
              <a:defRPr b="1" sz="2400"/>
            </a:lvl1pPr>
            <a:lvl2pPr indent="-228600" lvl="1" marL="914400" algn="l">
              <a:lnSpc>
                <a:spcPct val="90000"/>
              </a:lnSpc>
              <a:spcBef>
                <a:spcPts val="400"/>
              </a:spcBef>
              <a:spcAft>
                <a:spcPts val="0"/>
              </a:spcAft>
              <a:buSzPts val="1800"/>
              <a:buNone/>
              <a:defRPr b="1" sz="2000"/>
            </a:lvl2pPr>
            <a:lvl3pPr indent="-228600" lvl="2" marL="1371600" algn="l">
              <a:lnSpc>
                <a:spcPct val="90000"/>
              </a:lnSpc>
              <a:spcBef>
                <a:spcPts val="360"/>
              </a:spcBef>
              <a:spcAft>
                <a:spcPts val="0"/>
              </a:spcAft>
              <a:buSzPts val="1620"/>
              <a:buNone/>
              <a:defRPr b="1" sz="1800"/>
            </a:lvl3pPr>
            <a:lvl4pPr indent="-228600" lvl="3" marL="1828800" algn="l">
              <a:lnSpc>
                <a:spcPct val="90000"/>
              </a:lnSpc>
              <a:spcBef>
                <a:spcPts val="320"/>
              </a:spcBef>
              <a:spcAft>
                <a:spcPts val="0"/>
              </a:spcAft>
              <a:buSzPts val="1440"/>
              <a:buNone/>
              <a:defRPr b="1" sz="1600"/>
            </a:lvl4pPr>
            <a:lvl5pPr indent="-228600" lvl="4" marL="2286000" algn="l">
              <a:lnSpc>
                <a:spcPct val="90000"/>
              </a:lnSpc>
              <a:spcBef>
                <a:spcPts val="320"/>
              </a:spcBef>
              <a:spcAft>
                <a:spcPts val="0"/>
              </a:spcAft>
              <a:buSzPts val="14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480"/>
              </a:spcBef>
              <a:spcAft>
                <a:spcPts val="0"/>
              </a:spcAft>
              <a:buSzPts val="2160"/>
              <a:buNone/>
              <a:defRPr b="1" sz="2400"/>
            </a:lvl1pPr>
            <a:lvl2pPr indent="-228600" lvl="1" marL="914400" algn="l">
              <a:lnSpc>
                <a:spcPct val="90000"/>
              </a:lnSpc>
              <a:spcBef>
                <a:spcPts val="400"/>
              </a:spcBef>
              <a:spcAft>
                <a:spcPts val="0"/>
              </a:spcAft>
              <a:buSzPts val="1800"/>
              <a:buNone/>
              <a:defRPr b="1" sz="2000"/>
            </a:lvl2pPr>
            <a:lvl3pPr indent="-228600" lvl="2" marL="1371600" algn="l">
              <a:lnSpc>
                <a:spcPct val="90000"/>
              </a:lnSpc>
              <a:spcBef>
                <a:spcPts val="360"/>
              </a:spcBef>
              <a:spcAft>
                <a:spcPts val="0"/>
              </a:spcAft>
              <a:buSzPts val="1620"/>
              <a:buNone/>
              <a:defRPr b="1" sz="1800"/>
            </a:lvl3pPr>
            <a:lvl4pPr indent="-228600" lvl="3" marL="1828800" algn="l">
              <a:lnSpc>
                <a:spcPct val="90000"/>
              </a:lnSpc>
              <a:spcBef>
                <a:spcPts val="320"/>
              </a:spcBef>
              <a:spcAft>
                <a:spcPts val="0"/>
              </a:spcAft>
              <a:buSzPts val="1440"/>
              <a:buNone/>
              <a:defRPr b="1" sz="1600"/>
            </a:lvl4pPr>
            <a:lvl5pPr indent="-228600" lvl="4" marL="2286000" algn="l">
              <a:lnSpc>
                <a:spcPct val="90000"/>
              </a:lnSpc>
              <a:spcBef>
                <a:spcPts val="320"/>
              </a:spcBef>
              <a:spcAft>
                <a:spcPts val="0"/>
              </a:spcAft>
              <a:buSzPts val="14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theme" Target="../theme/theme3.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6" name="Google Shape;96;p1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gif"/><Relationship Id="rId4" Type="http://schemas.openxmlformats.org/officeDocument/2006/relationships/image" Target="../media/image7.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6.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7.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12factor.net/" TargetMode="External"/><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9.xml"/><Relationship Id="rId3" Type="http://schemas.openxmlformats.org/officeDocument/2006/relationships/image" Target="../media/image33.png"/><Relationship Id="rId4" Type="http://schemas.openxmlformats.org/officeDocument/2006/relationships/hyperlink" Target="https://github.com/techtown-training/kubernetes-intro/blob/master/exercise/exercise3.2-secrets.md" TargetMode="External"/><Relationship Id="rId5" Type="http://schemas.openxmlformats.org/officeDocument/2006/relationships/hyperlink" Target="https://github.com/techtown-training/kubernetes-intro/blob/master/exercise/exercise3.2-secrets.md" TargetMode="External"/><Relationship Id="rId6" Type="http://schemas.openxmlformats.org/officeDocument/2006/relationships/hyperlink" Target="https://github.com/techtown-training/kubernetes-intro/blob/master/exercise/exercise3.2-secret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gif"/><Relationship Id="rId4" Type="http://schemas.openxmlformats.org/officeDocument/2006/relationships/image" Target="../media/image15.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04.png"/><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1.xml"/><Relationship Id="rId3" Type="http://schemas.openxmlformats.org/officeDocument/2006/relationships/image" Target="../media/image33.png"/><Relationship Id="rId4" Type="http://schemas.openxmlformats.org/officeDocument/2006/relationships/hyperlink" Target="https://github.com/techtown-training/kubernetes-intro/tree/master/exercise/src_code/kubernetes_additional_exercise/ex3.3" TargetMode="External"/><Relationship Id="rId9" Type="http://schemas.openxmlformats.org/officeDocument/2006/relationships/hyperlink" Target="https://github.com/techtown-training/kubernetes-intro/blob/master/exercise/exercise3.3-configmap.md" TargetMode="External"/><Relationship Id="rId5" Type="http://schemas.openxmlformats.org/officeDocument/2006/relationships/hyperlink" Target="https://github.com/techtown-training/kubernetes-intro/tree/master/exercise/src_code/kubernetes_additional_exercise/ex3.3" TargetMode="External"/><Relationship Id="rId6" Type="http://schemas.openxmlformats.org/officeDocument/2006/relationships/hyperlink" Target="https://github.com/techtown-training/kubernetes-intro/tree/master/exercise/src_code/kubernetes_additional_exercise/ex3.3" TargetMode="External"/><Relationship Id="rId7" Type="http://schemas.openxmlformats.org/officeDocument/2006/relationships/hyperlink" Target="https://github.com/techtown-training/kubernetes-intro/blob/master/exercise/exercise3.3-configmap.md" TargetMode="External"/><Relationship Id="rId8" Type="http://schemas.openxmlformats.org/officeDocument/2006/relationships/hyperlink" Target="https://github.com/techtown-training/kubernetes-intro/blob/master/exercise/exercise3.3-configmap.m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2.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0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istio.io/blog/istio-auth-for-microservices.html" TargetMode="External"/><Relationship Id="rId4" Type="http://schemas.openxmlformats.org/officeDocument/2006/relationships/hyperlink" Target="https://istio.io/" TargetMode="External"/><Relationship Id="rId5" Type="http://schemas.openxmlformats.org/officeDocument/2006/relationships/image" Target="../media/image10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gif"/><Relationship Id="rId4" Type="http://schemas.openxmlformats.org/officeDocument/2006/relationships/image" Target="../media/image25.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1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1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hyperlink" Target="https://www.amazon.com/dp/B01M332BN2/ref=dp-kindle-redirect?_encoding=UTF8&amp;btkr=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blog.idonethis.com/two-pizza-team/" TargetMode="External"/><Relationship Id="rId4" Type="http://schemas.openxmlformats.org/officeDocument/2006/relationships/hyperlink" Target="http://itrevolution.com/conways-law/" TargetMode="External"/><Relationship Id="rId5" Type="http://schemas.openxmlformats.org/officeDocument/2006/relationships/image" Target="../media/image27.png"/><Relationship Id="rId6"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hyperlink" Target="https://thisiswhatgoodlookslike.com/2012/06/10/gartner-survey-shows-why-projects-fai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hyperlink" Target="https://github.com/abhikbanerje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github.com/techtown-training/kubernetes-intro/blob/master/exercise/exercise2.1-install_kube_master.md" TargetMode="External"/><Relationship Id="rId4" Type="http://schemas.openxmlformats.org/officeDocument/2006/relationships/hyperlink" Target="https://github.com/techtown-training/kubernetes-intro/blob/master/exercise/exercise2.1-install_kube_master.md" TargetMode="External"/><Relationship Id="rId5" Type="http://schemas.openxmlformats.org/officeDocument/2006/relationships/hyperlink" Target="https://github.com/techtown-training/kubernetes-intro/blob/master/exercise/exercise2.1-install_kube_master.md" TargetMode="External"/><Relationship Id="rId6"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8.jpg"/><Relationship Id="rId5"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jp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 Id="rId4" Type="http://schemas.openxmlformats.org/officeDocument/2006/relationships/image" Target="../media/image4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gif"/><Relationship Id="rId4" Type="http://schemas.openxmlformats.org/officeDocument/2006/relationships/image" Target="../media/image54.png"/><Relationship Id="rId5" Type="http://schemas.openxmlformats.org/officeDocument/2006/relationships/image" Target="../media/image5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queue.acm.org/detail.cfm?id=289844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1" Type="http://schemas.openxmlformats.org/officeDocument/2006/relationships/hyperlink" Target="https://kubernetes.io/docs/tasks/run-application/rolling-update-replication-controller/"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cluster-administration/logging/" TargetMode="External"/><Relationship Id="rId12" Type="http://schemas.openxmlformats.org/officeDocument/2006/relationships/hyperlink" Target="https://kubernetes.io/docs/tasks/debug-application-cluster/resource-usage-monitoring/"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5" Type="http://schemas.openxmlformats.org/officeDocument/2006/relationships/hyperlink" Target="https://kubernetes.io/docs/admin/authorization/" TargetMode="External"/><Relationship Id="rId14" Type="http://schemas.openxmlformats.org/officeDocument/2006/relationships/hyperlink" Target="https://kubernetes.io/docs/tasks/debug-application-cluster/debug-application-introspection/"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kubernetes.io/docs/admin/kube-proxy/" TargetMode="External"/><Relationship Id="rId4" Type="http://schemas.openxmlformats.org/officeDocument/2006/relationships/hyperlink" Target="http://www.docker.com/" TargetMode="External"/><Relationship Id="rId5" Type="http://schemas.openxmlformats.org/officeDocument/2006/relationships/hyperlink" Target="https://coreos.com/rkt/" TargetMode="External"/><Relationship Id="rId6" Type="http://schemas.openxmlformats.org/officeDocument/2006/relationships/hyperlink" Target="https://github.com/opencontainers/runc" TargetMode="External"/><Relationship Id="rId7" Type="http://schemas.openxmlformats.org/officeDocument/2006/relationships/hyperlink" Target="https://github.com/opencontainers/runtime-spe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9.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hyperlink" Target="https://github.com/kubernetes/examples/blob/master/staging/simple-nginx.md" TargetMode="External"/><Relationship Id="rId4" Type="http://schemas.openxmlformats.org/officeDocument/2006/relationships/hyperlink" Target="https://github.com/techtown-training/kubernetes-intro/blob/master/exercise/exercise2.2-k8s_simple_example.md" TargetMode="External"/><Relationship Id="rId5"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workloads/controllers/replicaset/" TargetMode="External"/><Relationship Id="rId5" Type="http://schemas.openxmlformats.org/officeDocument/2006/relationships/hyperlink" Target="https://kubernetes.io/docs/concepts/overview/working-with-objects/labels/#label-selector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hyperlink" Target="https://github.com/techtown-training/kubernetes-intro/blob/master/exercise/exercise2.3-k8s_simple_example.md" TargetMode="External"/><Relationship Id="rId4" Type="http://schemas.openxmlformats.org/officeDocument/2006/relationships/hyperlink" Target="https://github.com/techtown-training/kubernetes-intro/blob/master/exercise/exercise2.3-k8s_simple_example.md" TargetMode="External"/><Relationship Id="rId5" Type="http://schemas.openxmlformats.org/officeDocument/2006/relationships/hyperlink" Target="https://github.com/techtown-training/kubernetes-intro/blob/master/exercise/exercise2.3-k8s_simple_example.md" TargetMode="External"/><Relationship Id="rId6"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gif"/><Relationship Id="rId4" Type="http://schemas.openxmlformats.org/officeDocument/2006/relationships/image" Target="../media/image12.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116.png"/><Relationship Id="rId6"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5-rs_rc_deploy.md"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6-pod_deploy_service.m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7-label_usage.m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4.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gif"/><Relationship Id="rId4" Type="http://schemas.openxmlformats.org/officeDocument/2006/relationships/image" Target="../media/image19.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5.jpg"/><Relationship Id="rId4" Type="http://schemas.openxmlformats.org/officeDocument/2006/relationships/image" Target="../media/image8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github.com/kubernetes/kubernetes/tree/release-1.1/docs/design" TargetMode="External"/><Relationship Id="rId4" Type="http://schemas.openxmlformats.org/officeDocument/2006/relationships/image" Target="../media/image8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9.png"/><Relationship Id="rId4" Type="http://schemas.openxmlformats.org/officeDocument/2006/relationships/image" Target="../media/image92.png"/><Relationship Id="rId5"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4.png"/></Relationships>
</file>

<file path=ppt/slides/_rels/slide98.xml.rels><?xml version="1.0" encoding="UTF-8" standalone="yes"?><Relationships xmlns="http://schemas.openxmlformats.org/package/2006/relationships"><Relationship Id="rId11" Type="http://schemas.openxmlformats.org/officeDocument/2006/relationships/hyperlink" Target="https://github.com/techtown-training/kubernetes-intro/blob/master/exercise/exercise3.1-create_pv.md" TargetMode="External"/><Relationship Id="rId10" Type="http://schemas.openxmlformats.org/officeDocument/2006/relationships/hyperlink" Target="https://github.com/techtown-training/kubernetes-intro/blob/master/exercise/exercise3.1-create_pv.md" TargetMode="External"/><Relationship Id="rId13" Type="http://schemas.openxmlformats.org/officeDocument/2006/relationships/hyperlink" Target="https://github.com/techtown-training/kubernetes-intro/blob/master/exercise/exercise3.1-create_volumes.md" TargetMode="External"/><Relationship Id="rId12" Type="http://schemas.openxmlformats.org/officeDocument/2006/relationships/hyperlink" Target="https://github.com/techtown-training/microservices-bootcamp/blob/master/exercise/exercise3.1-create_volumes.md" TargetMode="External"/><Relationship Id="rId1" Type="http://schemas.openxmlformats.org/officeDocument/2006/relationships/slideLayout" Target="../slideLayouts/slideLayout18.xml"/><Relationship Id="rId2" Type="http://schemas.openxmlformats.org/officeDocument/2006/relationships/notesSlide" Target="../notesSlides/notesSlide98.xml"/><Relationship Id="rId3" Type="http://schemas.openxmlformats.org/officeDocument/2006/relationships/image" Target="../media/image33.png"/><Relationship Id="rId4" Type="http://schemas.openxmlformats.org/officeDocument/2006/relationships/hyperlink" Target="https://github.com/techtown-training/kubernetes-intro/blob/master/exercise/src_code/kubernetes_additional_exercise/ex3.1" TargetMode="External"/><Relationship Id="rId9" Type="http://schemas.openxmlformats.org/officeDocument/2006/relationships/hyperlink" Target="https://github.com/techtown-training/kubernetes-intro/blob/master/exercise/exercise3.1-create_pv.md" TargetMode="External"/><Relationship Id="rId15" Type="http://schemas.openxmlformats.org/officeDocument/2006/relationships/hyperlink" Target="https://github.com/techtown-training/kubernetes-intro/blob/master/exercise/exercise3.1-create_volumes.md" TargetMode="External"/><Relationship Id="rId14" Type="http://schemas.openxmlformats.org/officeDocument/2006/relationships/hyperlink" Target="https://github.com/techtown-training/kubernetes-intro/blob/master/exercise/exercise3.1-create_volumes.md" TargetMode="External"/><Relationship Id="rId5" Type="http://schemas.openxmlformats.org/officeDocument/2006/relationships/hyperlink" Target="https://github.com/techtown-training/kubernetes-intro/blob/master/exercise/src_code/kubernetes_additional_exercise/ex3.1" TargetMode="External"/><Relationship Id="rId6" Type="http://schemas.openxmlformats.org/officeDocument/2006/relationships/hyperlink" Target="https://github.com/techtown-training/kubernetes-intro/blob/master/exercise/src_code/kubernetes_additional_exercise/ex3.1" TargetMode="External"/><Relationship Id="rId7" Type="http://schemas.openxmlformats.org/officeDocument/2006/relationships/hyperlink" Target="https://github.com/techtown-training/kubernetes-intro/blob/master/exercise/src_code/kubernetes_additional_exercise/ex3.1" TargetMode="External"/><Relationship Id="rId8" Type="http://schemas.openxmlformats.org/officeDocument/2006/relationships/hyperlink" Target="https://github.com/techtown-training/kubernetes-intro/blob/master/exercise/src_code/kubernetes_additional_exercise/ex3.1"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chemeClr val="accent3"/>
                </a:solidFill>
                <a:latin typeface="Calibri"/>
                <a:ea typeface="Calibri"/>
                <a:cs typeface="Calibri"/>
                <a:sym typeface="Calibri"/>
              </a:rPr>
              <a:t>Introduction to Kubernetes</a:t>
            </a:r>
            <a:endParaRPr b="1" i="0" sz="6000" u="none" cap="none" strike="noStrike">
              <a:solidFill>
                <a:schemeClr val="accent3"/>
              </a:solidFill>
              <a:latin typeface="Calibri"/>
              <a:ea typeface="Calibri"/>
              <a:cs typeface="Calibri"/>
              <a:sym typeface="Calibri"/>
            </a:endParaRPr>
          </a:p>
        </p:txBody>
      </p:sp>
      <p:sp>
        <p:nvSpPr>
          <p:cNvPr id="181" name="Google Shape;181;p3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182" name="Google Shape;182;p36"/>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65" name="Google Shape;265;p45"/>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66" name="Google Shape;266;p45"/>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3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Logging</a:t>
            </a:r>
            <a:endParaRPr b="1" i="0" sz="3600" u="none" cap="none" strike="noStrike">
              <a:solidFill>
                <a:schemeClr val="accent3"/>
              </a:solidFill>
              <a:latin typeface="Calibri"/>
              <a:ea typeface="Calibri"/>
              <a:cs typeface="Calibri"/>
              <a:sym typeface="Calibri"/>
            </a:endParaRPr>
          </a:p>
        </p:txBody>
      </p:sp>
      <p:sp>
        <p:nvSpPr>
          <p:cNvPr id="945" name="Google Shape;945;p135"/>
          <p:cNvSpPr txBox="1"/>
          <p:nvPr>
            <p:ph idx="1" type="body"/>
          </p:nvPr>
        </p:nvSpPr>
        <p:spPr>
          <a:xfrm>
            <a:off x="457200" y="1705096"/>
            <a:ext cx="5206071" cy="43909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Containerized apps write logs to stdout and stderr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Node level logging is the most common approach, typically using Elasticsearch. </a:t>
            </a:r>
            <a:endParaRPr/>
          </a:p>
        </p:txBody>
      </p:sp>
      <p:sp>
        <p:nvSpPr>
          <p:cNvPr id="946" name="Google Shape;946;p135"/>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Aggregate, access and print logs from containers</a:t>
            </a:r>
            <a:endParaRPr b="0" i="0" sz="1400" u="none" cap="none" strike="noStrike">
              <a:solidFill>
                <a:srgbClr val="000000"/>
              </a:solidFill>
              <a:latin typeface="Arial"/>
              <a:ea typeface="Arial"/>
              <a:cs typeface="Arial"/>
              <a:sym typeface="Arial"/>
            </a:endParaRPr>
          </a:p>
        </p:txBody>
      </p:sp>
      <p:pic>
        <p:nvPicPr>
          <p:cNvPr id="947" name="Google Shape;947;p135"/>
          <p:cNvPicPr preferRelativeResize="0"/>
          <p:nvPr/>
        </p:nvPicPr>
        <p:blipFill rotWithShape="1">
          <a:blip r:embed="rId3">
            <a:alphaModFix/>
          </a:blip>
          <a:srcRect b="0" l="0" r="0" t="0"/>
          <a:stretch/>
        </p:blipFill>
        <p:spPr>
          <a:xfrm>
            <a:off x="6181346" y="830263"/>
            <a:ext cx="2852079" cy="2209800"/>
          </a:xfrm>
          <a:prstGeom prst="rect">
            <a:avLst/>
          </a:prstGeom>
          <a:noFill/>
          <a:ln>
            <a:noFill/>
          </a:ln>
        </p:spPr>
      </p:pic>
      <p:pic>
        <p:nvPicPr>
          <p:cNvPr id="948" name="Google Shape;948;p135"/>
          <p:cNvPicPr preferRelativeResize="0"/>
          <p:nvPr/>
        </p:nvPicPr>
        <p:blipFill rotWithShape="1">
          <a:blip r:embed="rId4">
            <a:alphaModFix/>
          </a:blip>
          <a:srcRect b="0" l="0" r="0" t="0"/>
          <a:stretch/>
        </p:blipFill>
        <p:spPr>
          <a:xfrm>
            <a:off x="6181346" y="3394198"/>
            <a:ext cx="2636332" cy="2108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36"/>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55" name="Google Shape;955;p13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Logging</a:t>
            </a:r>
            <a:endParaRPr b="1" i="0" sz="3600" u="none" cap="none" strike="noStrike">
              <a:solidFill>
                <a:schemeClr val="accent3"/>
              </a:solidFill>
              <a:latin typeface="Calibri"/>
              <a:ea typeface="Calibri"/>
              <a:cs typeface="Calibri"/>
              <a:sym typeface="Calibri"/>
            </a:endParaRPr>
          </a:p>
        </p:txBody>
      </p:sp>
      <p:pic>
        <p:nvPicPr>
          <p:cNvPr id="956" name="Google Shape;956;p136"/>
          <p:cNvPicPr preferRelativeResize="0"/>
          <p:nvPr/>
        </p:nvPicPr>
        <p:blipFill rotWithShape="1">
          <a:blip r:embed="rId3">
            <a:alphaModFix/>
          </a:blip>
          <a:srcRect b="0" l="0" r="0" t="0"/>
          <a:stretch/>
        </p:blipFill>
        <p:spPr>
          <a:xfrm>
            <a:off x="-1979" y="1143000"/>
            <a:ext cx="9144000" cy="1369053"/>
          </a:xfrm>
          <a:prstGeom prst="rect">
            <a:avLst/>
          </a:prstGeom>
          <a:noFill/>
          <a:ln>
            <a:noFill/>
          </a:ln>
        </p:spPr>
      </p:pic>
      <p:pic>
        <p:nvPicPr>
          <p:cNvPr id="957" name="Google Shape;957;p136"/>
          <p:cNvPicPr preferRelativeResize="0"/>
          <p:nvPr/>
        </p:nvPicPr>
        <p:blipFill rotWithShape="1">
          <a:blip r:embed="rId4">
            <a:alphaModFix/>
          </a:blip>
          <a:srcRect b="0" l="0" r="0" t="0"/>
          <a:stretch/>
        </p:blipFill>
        <p:spPr>
          <a:xfrm>
            <a:off x="0" y="2691126"/>
            <a:ext cx="9144000" cy="1701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3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63" name="Google Shape;963;p137"/>
          <p:cNvSpPr txBox="1"/>
          <p:nvPr>
            <p:ph idx="1" type="body"/>
          </p:nvPr>
        </p:nvSpPr>
        <p:spPr>
          <a:xfrm>
            <a:off x="457200" y="1705100"/>
            <a:ext cx="7076100" cy="41622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800"/>
              </a:spcBef>
              <a:spcAft>
                <a:spcPts val="0"/>
              </a:spcAft>
              <a:buSzPts val="1260"/>
              <a:buNone/>
            </a:pPr>
            <a:r>
              <a:rPr lang="en-US" sz="1400"/>
              <a:t>Stateful Sets </a:t>
            </a:r>
            <a:r>
              <a:rPr b="0" lang="en-US" sz="1400"/>
              <a:t>manage the deployment and scaling of a set of Pods, and provides </a:t>
            </a:r>
            <a:r>
              <a:rPr b="0" lang="en-US" sz="1400" u="sng"/>
              <a:t>guarantees</a:t>
            </a:r>
            <a:r>
              <a:rPr b="0" lang="en-US" sz="1400"/>
              <a:t> about the </a:t>
            </a:r>
            <a:r>
              <a:rPr b="0" lang="en-US" sz="1400" u="sng"/>
              <a:t>ordering</a:t>
            </a:r>
            <a:r>
              <a:rPr b="0" lang="en-US" sz="1400"/>
              <a:t> and </a:t>
            </a:r>
            <a:r>
              <a:rPr b="0" lang="en-US" sz="1400" u="sng"/>
              <a:t>uniqueness </a:t>
            </a:r>
            <a:r>
              <a:rPr b="0" lang="en-US" sz="1400"/>
              <a:t>of these Pods.</a:t>
            </a:r>
            <a:endParaRPr b="0" sz="1400"/>
          </a:p>
          <a:p>
            <a:pPr indent="0" lvl="0" marL="0" rtl="0" algn="l">
              <a:lnSpc>
                <a:spcPct val="175000"/>
              </a:lnSpc>
              <a:spcBef>
                <a:spcPts val="800"/>
              </a:spcBef>
              <a:spcAft>
                <a:spcPts val="0"/>
              </a:spcAft>
              <a:buSzPts val="1260"/>
              <a:buNone/>
            </a:pPr>
            <a:r>
              <a:rPr b="0" lang="en-US" sz="1400"/>
              <a:t>Like a Deployment, a </a:t>
            </a:r>
            <a:r>
              <a:rPr lang="en-US" sz="1400"/>
              <a:t>Stateful Set</a:t>
            </a:r>
            <a:r>
              <a:rPr b="0" lang="en-US" sz="1400"/>
              <a:t> manages Pods that are based on an identical container spec. Unlike a Deployment, a StatefulSet </a:t>
            </a:r>
            <a:r>
              <a:rPr b="0" lang="en-US" sz="1400" u="sng"/>
              <a:t>maintains </a:t>
            </a:r>
            <a:r>
              <a:rPr b="0" lang="en-US" sz="1400"/>
              <a:t>a </a:t>
            </a:r>
            <a:r>
              <a:rPr b="0" lang="en-US" sz="1400" u="sng"/>
              <a:t>sticky identity</a:t>
            </a:r>
            <a:r>
              <a:rPr b="0" lang="en-US" sz="1400"/>
              <a:t> for each of their Pods. These pods are created from the same spec, but are not interchangeable: each has a </a:t>
            </a:r>
            <a:r>
              <a:rPr b="0" lang="en-US" sz="1400" u="sng"/>
              <a:t>persistent identifier</a:t>
            </a:r>
            <a:r>
              <a:rPr b="0" lang="en-US" sz="1400"/>
              <a:t> that it maintains across any rescheduling.</a:t>
            </a:r>
            <a:endParaRPr b="0" sz="1400"/>
          </a:p>
          <a:p>
            <a:pPr indent="0" lvl="0" marL="0" rtl="0" algn="l">
              <a:lnSpc>
                <a:spcPct val="175000"/>
              </a:lnSpc>
              <a:spcBef>
                <a:spcPts val="800"/>
              </a:spcBef>
              <a:spcAft>
                <a:spcPts val="0"/>
              </a:spcAft>
              <a:buSzPts val="1260"/>
              <a:buNone/>
            </a:pPr>
            <a:r>
              <a:rPr b="0" lang="en-US" sz="1400"/>
              <a:t>A StatefulSet operates under the same pattern as any other Controller. You define your desired state in a StatefulSet object, and the StatefulSet controller makes any necessary updates to get there from the current state.</a:t>
            </a:r>
            <a:endParaRPr b="0" sz="1400"/>
          </a:p>
          <a:p>
            <a:pPr indent="0" lvl="0" marL="0" rtl="0" algn="l">
              <a:lnSpc>
                <a:spcPct val="175000"/>
              </a:lnSpc>
              <a:spcBef>
                <a:spcPts val="800"/>
              </a:spcBef>
              <a:spcAft>
                <a:spcPts val="0"/>
              </a:spcAft>
              <a:buClr>
                <a:schemeClr val="dk1"/>
              </a:buClr>
              <a:buSzPts val="1100"/>
              <a:buFont typeface="Arial"/>
              <a:buNone/>
            </a:pPr>
            <a:r>
              <a:t/>
            </a:r>
            <a:endParaRPr b="0" sz="1200">
              <a:latin typeface="Roboto"/>
              <a:ea typeface="Roboto"/>
              <a:cs typeface="Roboto"/>
              <a:sym typeface="Roboto"/>
            </a:endParaRPr>
          </a:p>
          <a:p>
            <a:pPr indent="0" lvl="0" marL="0" marR="0" rtl="0" algn="l">
              <a:lnSpc>
                <a:spcPct val="90000"/>
              </a:lnSpc>
              <a:spcBef>
                <a:spcPts val="600"/>
              </a:spcBef>
              <a:spcAft>
                <a:spcPts val="0"/>
              </a:spcAft>
              <a:buSzPts val="1800"/>
              <a:buNone/>
            </a:pPr>
            <a:r>
              <a:t/>
            </a:r>
            <a:endParaRPr b="0" sz="2000"/>
          </a:p>
        </p:txBody>
      </p:sp>
      <p:sp>
        <p:nvSpPr>
          <p:cNvPr id="964" name="Google Shape;964;p137"/>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3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71" name="Google Shape;971;p138"/>
          <p:cNvSpPr txBox="1"/>
          <p:nvPr>
            <p:ph idx="1" type="body"/>
          </p:nvPr>
        </p:nvSpPr>
        <p:spPr>
          <a:xfrm>
            <a:off x="457200" y="1657900"/>
            <a:ext cx="7430700" cy="42096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0"/>
              </a:spcBef>
              <a:spcAft>
                <a:spcPts val="0"/>
              </a:spcAft>
              <a:buClr>
                <a:schemeClr val="dk1"/>
              </a:buClr>
              <a:buSzPts val="1100"/>
              <a:buFont typeface="Arial"/>
              <a:buNone/>
            </a:pPr>
            <a:r>
              <a:rPr b="0" lang="en-US" sz="1800"/>
              <a:t>StatefulSets are valuable for applications that require one or more of the following:</a:t>
            </a:r>
            <a:endParaRPr b="0" sz="1800"/>
          </a:p>
          <a:p>
            <a:pPr indent="-342900" lvl="0" marL="457200" rtl="0" algn="l">
              <a:lnSpc>
                <a:spcPct val="175000"/>
              </a:lnSpc>
              <a:spcBef>
                <a:spcPts val="1500"/>
              </a:spcBef>
              <a:spcAft>
                <a:spcPts val="0"/>
              </a:spcAft>
              <a:buClr>
                <a:srgbClr val="E87722"/>
              </a:buClr>
              <a:buSzPts val="1800"/>
              <a:buFont typeface="Calibri"/>
              <a:buChar char="■"/>
            </a:pPr>
            <a:r>
              <a:rPr b="0" lang="en-US" sz="1800"/>
              <a:t>Stable, unique network identifiers.</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Stable, persistent storage.</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graceful deployment and scaling.</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graceful deletion and termination.</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automated rolling updates.</a:t>
            </a:r>
            <a:endParaRPr b="0" sz="1800"/>
          </a:p>
          <a:p>
            <a:pPr indent="0" lvl="0" marL="0" marR="0" rtl="0" algn="l">
              <a:lnSpc>
                <a:spcPct val="90000"/>
              </a:lnSpc>
              <a:spcBef>
                <a:spcPts val="2300"/>
              </a:spcBef>
              <a:spcAft>
                <a:spcPts val="0"/>
              </a:spcAft>
              <a:buSzPts val="1800"/>
              <a:buNone/>
            </a:pPr>
            <a:r>
              <a:t/>
            </a:r>
            <a:endParaRPr b="0" sz="2000"/>
          </a:p>
        </p:txBody>
      </p:sp>
      <p:sp>
        <p:nvSpPr>
          <p:cNvPr id="972" name="Google Shape;972;p138"/>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79" name="Google Shape;979;p139"/>
          <p:cNvSpPr txBox="1"/>
          <p:nvPr>
            <p:ph idx="1" type="body"/>
          </p:nvPr>
        </p:nvSpPr>
        <p:spPr>
          <a:xfrm>
            <a:off x="457200" y="1829975"/>
            <a:ext cx="4800600" cy="4037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Pods in a stateful set are not interchangeable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Each Pod has a persistent identifier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Define desired state object, controller performs updates to desired state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applications that require persistent storage, unique network identifiers, ordered deployment, deletes or updates.  </a:t>
            </a:r>
            <a:endParaRPr/>
          </a:p>
        </p:txBody>
      </p:sp>
      <p:sp>
        <p:nvSpPr>
          <p:cNvPr id="980" name="Google Shape;980;p139"/>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Functionality of deployments with guarantees about ordering and unique identities per Pod.</a:t>
            </a:r>
            <a:endParaRPr b="0" i="0" sz="1400" u="none" cap="none" strike="noStrike">
              <a:solidFill>
                <a:srgbClr val="000000"/>
              </a:solidFill>
              <a:latin typeface="Arial"/>
              <a:ea typeface="Arial"/>
              <a:cs typeface="Arial"/>
              <a:sym typeface="Arial"/>
            </a:endParaRPr>
          </a:p>
        </p:txBody>
      </p:sp>
      <p:sp>
        <p:nvSpPr>
          <p:cNvPr id="981" name="Google Shape;981;p13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82" name="Google Shape;982;p139"/>
          <p:cNvPicPr preferRelativeResize="0"/>
          <p:nvPr/>
        </p:nvPicPr>
        <p:blipFill rotWithShape="1">
          <a:blip r:embed="rId3">
            <a:alphaModFix/>
          </a:blip>
          <a:srcRect b="0" l="0" r="0" t="0"/>
          <a:stretch/>
        </p:blipFill>
        <p:spPr>
          <a:xfrm>
            <a:off x="5410200" y="2286000"/>
            <a:ext cx="3463316" cy="3048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40"/>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Namespace</a:t>
            </a:r>
            <a:endParaRPr b="1" i="0" sz="3600" u="none" cap="none" strike="noStrike">
              <a:solidFill>
                <a:schemeClr val="accent3"/>
              </a:solidFill>
              <a:latin typeface="Calibri"/>
              <a:ea typeface="Calibri"/>
              <a:cs typeface="Calibri"/>
              <a:sym typeface="Calibri"/>
            </a:endParaRPr>
          </a:p>
        </p:txBody>
      </p:sp>
      <p:sp>
        <p:nvSpPr>
          <p:cNvPr id="988" name="Google Shape;988;p140"/>
          <p:cNvSpPr txBox="1"/>
          <p:nvPr>
            <p:ph idx="1" type="body"/>
          </p:nvPr>
        </p:nvSpPr>
        <p:spPr>
          <a:xfrm>
            <a:off x="457200" y="1516120"/>
            <a:ext cx="8229600" cy="20287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Resources are segmented within namespaces</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Sandbox per developer for example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Pods will route dns to default (own) namespace</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api.default.svc.cluster.local</a:t>
            </a:r>
            <a:endParaRPr b="0" i="0" sz="1600" u="none" cap="none" strike="noStrike">
              <a:solidFill>
                <a:schemeClr val="dk1"/>
              </a:solidFill>
              <a:latin typeface="Calibri"/>
              <a:ea typeface="Calibri"/>
              <a:cs typeface="Calibri"/>
              <a:sym typeface="Calibri"/>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Api.foo…</a:t>
            </a:r>
            <a:endParaRPr b="0" i="0" sz="16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 same app could run independently in different namespaces</a:t>
            </a:r>
            <a:endParaRPr/>
          </a:p>
        </p:txBody>
      </p:sp>
      <p:sp>
        <p:nvSpPr>
          <p:cNvPr id="989" name="Google Shape;989;p140"/>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Partitions the names of API objects</a:t>
            </a:r>
            <a:endParaRPr b="0" i="0" sz="1400" u="none" cap="none" strike="noStrike">
              <a:solidFill>
                <a:srgbClr val="000000"/>
              </a:solidFill>
              <a:latin typeface="Arial"/>
              <a:ea typeface="Arial"/>
              <a:cs typeface="Arial"/>
              <a:sym typeface="Arial"/>
            </a:endParaRPr>
          </a:p>
        </p:txBody>
      </p:sp>
      <p:sp>
        <p:nvSpPr>
          <p:cNvPr id="990" name="Google Shape;990;p140"/>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91" name="Google Shape;991;p140"/>
          <p:cNvPicPr preferRelativeResize="0"/>
          <p:nvPr/>
        </p:nvPicPr>
        <p:blipFill rotWithShape="1">
          <a:blip r:embed="rId3">
            <a:alphaModFix/>
          </a:blip>
          <a:srcRect b="0" l="0" r="0" t="0"/>
          <a:stretch/>
        </p:blipFill>
        <p:spPr>
          <a:xfrm>
            <a:off x="1588698" y="3628612"/>
            <a:ext cx="5694955" cy="226712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41"/>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b="0" i="0" sz="1800" u="none" cap="none" strike="noStrike">
              <a:solidFill>
                <a:schemeClr val="dk1"/>
              </a:solidFill>
              <a:latin typeface="Arial"/>
              <a:ea typeface="Arial"/>
              <a:cs typeface="Arial"/>
              <a:sym typeface="Arial"/>
            </a:endParaRPr>
          </a:p>
        </p:txBody>
      </p:sp>
      <p:sp>
        <p:nvSpPr>
          <p:cNvPr id="998" name="Google Shape;998;p14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Namespace</a:t>
            </a:r>
            <a:endParaRPr b="1" i="0" sz="3600" u="none" cap="none" strike="noStrike">
              <a:solidFill>
                <a:schemeClr val="accent3"/>
              </a:solidFill>
              <a:latin typeface="Calibri"/>
              <a:ea typeface="Calibri"/>
              <a:cs typeface="Calibri"/>
              <a:sym typeface="Calibri"/>
            </a:endParaRPr>
          </a:p>
        </p:txBody>
      </p:sp>
      <p:pic>
        <p:nvPicPr>
          <p:cNvPr id="999" name="Google Shape;999;p141"/>
          <p:cNvPicPr preferRelativeResize="0"/>
          <p:nvPr/>
        </p:nvPicPr>
        <p:blipFill rotWithShape="1">
          <a:blip r:embed="rId3">
            <a:alphaModFix/>
          </a:blip>
          <a:srcRect b="0" l="0" r="0" t="0"/>
          <a:stretch/>
        </p:blipFill>
        <p:spPr>
          <a:xfrm>
            <a:off x="0" y="1676400"/>
            <a:ext cx="9144000" cy="222641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42"/>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sp>
        <p:nvSpPr>
          <p:cNvPr id="1006" name="Google Shape;1006;p142"/>
          <p:cNvSpPr txBox="1"/>
          <p:nvPr>
            <p:ph idx="1" type="body"/>
          </p:nvPr>
        </p:nvSpPr>
        <p:spPr>
          <a:xfrm>
            <a:off x="475013" y="1687400"/>
            <a:ext cx="5392387" cy="3722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According to </a:t>
            </a:r>
            <a:r>
              <a:rPr b="0" i="0" lang="en-US" sz="2000" u="sng" cap="none" strike="noStrike">
                <a:solidFill>
                  <a:schemeClr val="hlink"/>
                </a:solidFill>
                <a:latin typeface="Calibri"/>
                <a:ea typeface="Calibri"/>
                <a:cs typeface="Calibri"/>
                <a:sym typeface="Calibri"/>
                <a:hlinkClick r:id="rId3"/>
              </a:rPr>
              <a:t>12-factor</a:t>
            </a:r>
            <a:r>
              <a:rPr b="0" i="0" lang="en-US" sz="2000" u="none" cap="none" strike="noStrike">
                <a:solidFill>
                  <a:schemeClr val="dk1"/>
                </a:solidFill>
                <a:latin typeface="Calibri"/>
                <a:ea typeface="Calibri"/>
                <a:cs typeface="Calibri"/>
                <a:sym typeface="Calibri"/>
              </a:rPr>
              <a:t> configuration comes from the environment</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Config is everything that is likely to vary between deployments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used by pods and the underlying Kubelet when pulling images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Secrets belong to a specific Kubernetes Namespace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Secret size cannot exceed 1MB</a:t>
            </a:r>
            <a:endParaRPr/>
          </a:p>
        </p:txBody>
      </p:sp>
      <p:sp>
        <p:nvSpPr>
          <p:cNvPr id="1007" name="Google Shape;1007;p142"/>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An object that contains a small amount of sensitive data such as a password, token or key. </a:t>
            </a:r>
            <a:endParaRPr b="0" i="0" sz="1400" u="none" cap="none" strike="noStrike">
              <a:solidFill>
                <a:srgbClr val="000000"/>
              </a:solidFill>
              <a:latin typeface="Arial"/>
              <a:ea typeface="Arial"/>
              <a:cs typeface="Arial"/>
              <a:sym typeface="Arial"/>
            </a:endParaRPr>
          </a:p>
        </p:txBody>
      </p:sp>
      <p:sp>
        <p:nvSpPr>
          <p:cNvPr id="1008" name="Google Shape;1008;p142"/>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9" name="Google Shape;1009;p142"/>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43"/>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Can be mounted as data volumes or exposed as environment variables</a:t>
            </a:r>
            <a:endParaRPr b="0" i="0" sz="1800" u="none" cap="none" strike="noStrike">
              <a:solidFill>
                <a:schemeClr val="dk1"/>
              </a:solidFill>
              <a:latin typeface="Arial"/>
              <a:ea typeface="Arial"/>
              <a:cs typeface="Arial"/>
              <a:sym typeface="Arial"/>
            </a:endParaRPr>
          </a:p>
        </p:txBody>
      </p:sp>
      <p:sp>
        <p:nvSpPr>
          <p:cNvPr id="1016" name="Google Shape;1016;p143"/>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pic>
        <p:nvPicPr>
          <p:cNvPr id="1017" name="Google Shape;1017;p143"/>
          <p:cNvPicPr preferRelativeResize="0"/>
          <p:nvPr/>
        </p:nvPicPr>
        <p:blipFill rotWithShape="1">
          <a:blip r:embed="rId3">
            <a:alphaModFix/>
          </a:blip>
          <a:srcRect b="0" l="0" r="0" t="0"/>
          <a:stretch/>
        </p:blipFill>
        <p:spPr>
          <a:xfrm>
            <a:off x="181593" y="1219200"/>
            <a:ext cx="8780813" cy="316654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4"/>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3.2 Kubernetes Secrets</a:t>
            </a:r>
            <a:endParaRPr/>
          </a:p>
        </p:txBody>
      </p:sp>
      <p:sp>
        <p:nvSpPr>
          <p:cNvPr id="1023" name="Google Shape;1023;p14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a:p>
          <a:p>
            <a:pPr indent="-331470" lvl="0" marL="514350" rtl="0" algn="l">
              <a:lnSpc>
                <a:spcPct val="90000"/>
              </a:lnSpc>
              <a:spcBef>
                <a:spcPts val="640"/>
              </a:spcBef>
              <a:spcAft>
                <a:spcPts val="0"/>
              </a:spcAft>
              <a:buSzPts val="2880"/>
              <a:buFont typeface="Calibri"/>
              <a:buNone/>
            </a:pPr>
            <a:r>
              <a:t/>
            </a:r>
            <a:endParaRPr/>
          </a:p>
        </p:txBody>
      </p:sp>
      <p:grpSp>
        <p:nvGrpSpPr>
          <p:cNvPr id="1024" name="Google Shape;1024;p144"/>
          <p:cNvGrpSpPr/>
          <p:nvPr/>
        </p:nvGrpSpPr>
        <p:grpSpPr>
          <a:xfrm>
            <a:off x="685826" y="762000"/>
            <a:ext cx="7162943" cy="1066800"/>
            <a:chOff x="777240" y="2971800"/>
            <a:chExt cx="4297680" cy="1066800"/>
          </a:xfrm>
        </p:grpSpPr>
        <p:pic>
          <p:nvPicPr>
            <p:cNvPr descr="icon of person performing a computer lab" id="1025" name="Google Shape;1025;p144" title="icon of person performing a computer lab"/>
            <p:cNvPicPr preferRelativeResize="0"/>
            <p:nvPr/>
          </p:nvPicPr>
          <p:blipFill rotWithShape="1">
            <a:blip r:embed="rId3">
              <a:alphaModFix/>
            </a:blip>
            <a:srcRect b="0" l="0" r="0" t="0"/>
            <a:stretch/>
          </p:blipFill>
          <p:spPr>
            <a:xfrm>
              <a:off x="777240" y="2971800"/>
              <a:ext cx="746760" cy="1066800"/>
            </a:xfrm>
            <a:prstGeom prst="rect">
              <a:avLst/>
            </a:prstGeom>
            <a:noFill/>
            <a:ln>
              <a:noFill/>
            </a:ln>
          </p:spPr>
        </p:pic>
        <p:sp>
          <p:nvSpPr>
            <p:cNvPr id="1026" name="Google Shape;1026;p144"/>
            <p:cNvSpPr txBox="1"/>
            <p:nvPr/>
          </p:nvSpPr>
          <p:spPr>
            <a:xfrm>
              <a:off x="164592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 Optional</a:t>
              </a:r>
              <a:endParaRPr/>
            </a:p>
          </p:txBody>
        </p:sp>
        <p:cxnSp>
          <p:nvCxnSpPr>
            <p:cNvPr id="1027" name="Google Shape;1027;p144"/>
            <p:cNvCxnSpPr/>
            <p:nvPr/>
          </p:nvCxnSpPr>
          <p:spPr>
            <a:xfrm>
              <a:off x="172212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28" name="Google Shape;1028;p144"/>
            <p:cNvCxnSpPr/>
            <p:nvPr/>
          </p:nvCxnSpPr>
          <p:spPr>
            <a:xfrm>
              <a:off x="172212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29" name="Google Shape;1029;p144"/>
          <p:cNvSpPr txBox="1"/>
          <p:nvPr/>
        </p:nvSpPr>
        <p:spPr>
          <a:xfrm>
            <a:off x="781050" y="16764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p:txBody>
      </p:sp>
      <p:sp>
        <p:nvSpPr>
          <p:cNvPr id="1030" name="Google Shape;1030;p144"/>
          <p:cNvSpPr txBox="1"/>
          <p:nvPr/>
        </p:nvSpPr>
        <p:spPr>
          <a:xfrm>
            <a:off x="933450" y="18288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lang="en-US" sz="3200">
                <a:solidFill>
                  <a:schemeClr val="dk1"/>
                </a:solidFill>
                <a:latin typeface="Calibri"/>
                <a:ea typeface="Calibri"/>
                <a:cs typeface="Calibri"/>
                <a:sym typeface="Calibri"/>
              </a:rPr>
              <a:t>Create Secret config file and pods</a:t>
            </a:r>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lang="en-US" sz="3200">
                <a:solidFill>
                  <a:schemeClr val="dk1"/>
                </a:solidFill>
                <a:latin typeface="Calibri"/>
                <a:ea typeface="Calibri"/>
                <a:cs typeface="Calibri"/>
                <a:sym typeface="Calibri"/>
              </a:rPr>
              <a:t>Install and Launch Vault</a:t>
            </a:r>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1" lang="en-US" sz="2400" u="sng">
                <a:solidFill>
                  <a:schemeClr val="hlink"/>
                </a:solidFill>
                <a:latin typeface="Calibri"/>
                <a:ea typeface="Calibri"/>
                <a:cs typeface="Calibri"/>
                <a:sym typeface="Calibri"/>
                <a:hlinkClick r:id="rId4"/>
              </a:rPr>
              <a:t>https://github.com/techtown-training/</a:t>
            </a:r>
            <a:r>
              <a:rPr b="1" lang="en-US" sz="2400" u="sng">
                <a:solidFill>
                  <a:schemeClr val="hlink"/>
                </a:solidFill>
                <a:latin typeface="Calibri"/>
                <a:ea typeface="Calibri"/>
                <a:cs typeface="Calibri"/>
                <a:sym typeface="Calibri"/>
                <a:hlinkClick r:id="rId5"/>
              </a:rPr>
              <a:t>kubernetes-intro</a:t>
            </a:r>
            <a:r>
              <a:rPr b="1" lang="en-US" sz="2400" u="sng">
                <a:solidFill>
                  <a:schemeClr val="hlink"/>
                </a:solidFill>
                <a:latin typeface="Calibri"/>
                <a:ea typeface="Calibri"/>
                <a:cs typeface="Calibri"/>
                <a:sym typeface="Calibri"/>
                <a:hlinkClick r:id="rId6"/>
              </a:rPr>
              <a:t>/blob/master/exercise/exercise3.2-secrets.md</a:t>
            </a:r>
            <a:endParaRPr b="1" sz="2400">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72" name="Google Shape;272;p46"/>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73" name="Google Shape;273;p46"/>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45"/>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Configmap</a:t>
            </a:r>
            <a:endParaRPr b="1" i="0" sz="3600" u="none" cap="none" strike="noStrike">
              <a:solidFill>
                <a:schemeClr val="accent3"/>
              </a:solidFill>
              <a:latin typeface="Calibri"/>
              <a:ea typeface="Calibri"/>
              <a:cs typeface="Calibri"/>
              <a:sym typeface="Calibri"/>
            </a:endParaRPr>
          </a:p>
        </p:txBody>
      </p:sp>
      <p:sp>
        <p:nvSpPr>
          <p:cNvPr id="1037" name="Google Shape;1037;p145"/>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Config maps are commonly composed of:</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Command line arguments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Environment variables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Files in a volume</a:t>
            </a:r>
            <a:endParaRPr/>
          </a:p>
          <a:p>
            <a:pPr indent="0" lvl="0" marL="0" marR="0" rtl="0" algn="l">
              <a:lnSpc>
                <a:spcPct val="90000"/>
              </a:lnSpc>
              <a:spcBef>
                <a:spcPts val="6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a:p>
        </p:txBody>
      </p:sp>
      <p:sp>
        <p:nvSpPr>
          <p:cNvPr id="1038" name="Google Shape;1038;p145"/>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1400" u="none" cap="none" strike="noStrike">
              <a:solidFill>
                <a:srgbClr val="000000"/>
              </a:solidFill>
              <a:latin typeface="Arial"/>
              <a:ea typeface="Arial"/>
              <a:cs typeface="Arial"/>
              <a:sym typeface="Arial"/>
            </a:endParaRPr>
          </a:p>
        </p:txBody>
      </p:sp>
      <p:sp>
        <p:nvSpPr>
          <p:cNvPr id="1039" name="Google Shape;1039;p145"/>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40" name="Google Shape;1040;p145"/>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041" name="Google Shape;1041;p145"/>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6"/>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3.3 Kubernetes Configmap</a:t>
            </a:r>
            <a:endParaRPr/>
          </a:p>
        </p:txBody>
      </p:sp>
      <p:sp>
        <p:nvSpPr>
          <p:cNvPr id="1047" name="Google Shape;1047;p146"/>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a:p>
          <a:p>
            <a:pPr indent="-331470" lvl="0" marL="514350" rtl="0" algn="l">
              <a:lnSpc>
                <a:spcPct val="90000"/>
              </a:lnSpc>
              <a:spcBef>
                <a:spcPts val="640"/>
              </a:spcBef>
              <a:spcAft>
                <a:spcPts val="0"/>
              </a:spcAft>
              <a:buSzPts val="2880"/>
              <a:buFont typeface="Calibri"/>
              <a:buNone/>
            </a:pPr>
            <a:r>
              <a:t/>
            </a:r>
            <a:endParaRPr/>
          </a:p>
        </p:txBody>
      </p:sp>
      <p:grpSp>
        <p:nvGrpSpPr>
          <p:cNvPr id="1048" name="Google Shape;1048;p146"/>
          <p:cNvGrpSpPr/>
          <p:nvPr/>
        </p:nvGrpSpPr>
        <p:grpSpPr>
          <a:xfrm>
            <a:off x="1280290" y="762001"/>
            <a:ext cx="4968110" cy="1066800"/>
            <a:chOff x="1585090" y="2971801"/>
            <a:chExt cx="4968110" cy="1066800"/>
          </a:xfrm>
        </p:grpSpPr>
        <p:pic>
          <p:nvPicPr>
            <p:cNvPr descr="icon of person performing a computer lab" id="1049" name="Google Shape;1049;p146" title="icon of person performing a computer lab"/>
            <p:cNvPicPr preferRelativeResize="0"/>
            <p:nvPr/>
          </p:nvPicPr>
          <p:blipFill rotWithShape="1">
            <a:blip r:embed="rId3">
              <a:alphaModFix/>
            </a:blip>
            <a:srcRect b="0" l="0" r="0" t="0"/>
            <a:stretch/>
          </p:blipFill>
          <p:spPr>
            <a:xfrm>
              <a:off x="1585090" y="2971801"/>
              <a:ext cx="1066800" cy="1066800"/>
            </a:xfrm>
            <a:prstGeom prst="rect">
              <a:avLst/>
            </a:prstGeom>
            <a:noFill/>
            <a:ln>
              <a:noFill/>
            </a:ln>
          </p:spPr>
        </p:pic>
        <p:sp>
          <p:nvSpPr>
            <p:cNvPr id="1050" name="Google Shape;1050;p146"/>
            <p:cNvSpPr txBox="1"/>
            <p:nvPr/>
          </p:nvSpPr>
          <p:spPr>
            <a:xfrm>
              <a:off x="3124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a:t>
              </a:r>
              <a:endParaRPr/>
            </a:p>
          </p:txBody>
        </p:sp>
        <p:cxnSp>
          <p:nvCxnSpPr>
            <p:cNvPr id="1051" name="Google Shape;1051;p146"/>
            <p:cNvCxnSpPr/>
            <p:nvPr/>
          </p:nvCxnSpPr>
          <p:spPr>
            <a:xfrm>
              <a:off x="3200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52" name="Google Shape;1052;p146"/>
            <p:cNvCxnSpPr/>
            <p:nvPr/>
          </p:nvCxnSpPr>
          <p:spPr>
            <a:xfrm>
              <a:off x="3200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53" name="Google Shape;1053;p146"/>
          <p:cNvSpPr txBox="1"/>
          <p:nvPr/>
        </p:nvSpPr>
        <p:spPr>
          <a:xfrm>
            <a:off x="781050" y="16764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p:txBody>
      </p:sp>
      <p:sp>
        <p:nvSpPr>
          <p:cNvPr id="1054" name="Google Shape;1054;p146"/>
          <p:cNvSpPr txBox="1"/>
          <p:nvPr/>
        </p:nvSpPr>
        <p:spPr>
          <a:xfrm>
            <a:off x="933449" y="2043465"/>
            <a:ext cx="7581900" cy="18873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Create Configmap</a:t>
            </a:r>
            <a:endParaRPr b="1" sz="2800">
              <a:solidFill>
                <a:schemeClr val="dk1"/>
              </a:solidFill>
              <a:latin typeface="Calibri"/>
              <a:ea typeface="Calibri"/>
              <a:cs typeface="Calibri"/>
              <a:sym typeface="Calibri"/>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Consume Configmap in environment variables</a:t>
            </a:r>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Set command line using Configmap</a:t>
            </a:r>
            <a:endParaRPr b="1" sz="2800">
              <a:solidFill>
                <a:schemeClr val="dk1"/>
              </a:solidFill>
              <a:latin typeface="Calibri"/>
              <a:ea typeface="Calibri"/>
              <a:cs typeface="Calibri"/>
              <a:sym typeface="Calibri"/>
            </a:endParaRPr>
          </a:p>
        </p:txBody>
      </p:sp>
      <p:sp>
        <p:nvSpPr>
          <p:cNvPr id="1055" name="Google Shape;1055;p146"/>
          <p:cNvSpPr/>
          <p:nvPr/>
        </p:nvSpPr>
        <p:spPr>
          <a:xfrm>
            <a:off x="314325" y="4021038"/>
            <a:ext cx="84393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Source code:</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https://github.com/techtown-training/</a:t>
            </a:r>
            <a:r>
              <a:rPr lang="en-US" sz="1800" u="sng">
                <a:solidFill>
                  <a:schemeClr val="hlink"/>
                </a:solidFill>
                <a:hlinkClick r:id="rId5"/>
              </a:rPr>
              <a:t>kubernetes-intro</a:t>
            </a:r>
            <a:r>
              <a:rPr lang="en-US" sz="1800" u="sng">
                <a:solidFill>
                  <a:schemeClr val="hlink"/>
                </a:solidFill>
                <a:latin typeface="Arial"/>
                <a:ea typeface="Arial"/>
                <a:cs typeface="Arial"/>
                <a:sym typeface="Arial"/>
                <a:hlinkClick r:id="rId6"/>
              </a:rPr>
              <a:t>/tree/master/exercise/src_code/kubernetes_additional_exercise/ex3.3</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Step by step instruction:</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7"/>
              </a:rPr>
              <a:t>https://github.com/techtown-training/</a:t>
            </a:r>
            <a:r>
              <a:rPr lang="en-US" sz="1800" u="sng">
                <a:solidFill>
                  <a:schemeClr val="hlink"/>
                </a:solidFill>
                <a:hlinkClick r:id="rId8"/>
              </a:rPr>
              <a:t>kubernetes-intro</a:t>
            </a:r>
            <a:r>
              <a:rPr lang="en-US" sz="1800" u="sng">
                <a:solidFill>
                  <a:schemeClr val="hlink"/>
                </a:solidFill>
                <a:latin typeface="Arial"/>
                <a:ea typeface="Arial"/>
                <a:cs typeface="Arial"/>
                <a:sym typeface="Arial"/>
                <a:hlinkClick r:id="rId9"/>
              </a:rPr>
              <a:t>/blob/master/exercise/exercise3.3-configmap.md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47"/>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Tools : Prometheus</a:t>
            </a:r>
            <a:endParaRPr/>
          </a:p>
        </p:txBody>
      </p:sp>
      <p:sp>
        <p:nvSpPr>
          <p:cNvPr id="1061" name="Google Shape;1061;p147"/>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Prometheus is an open source time series monitoring and alerting toolkit (originally written by SoundCloud). It is sponsored by the Cloud Native Computing Foundation and was the second project to be adopted after Kubernetes.</a:t>
            </a:r>
            <a:endParaRPr b="0" sz="1800"/>
          </a:p>
          <a:p>
            <a:pPr indent="0" lvl="0" marL="0" rtl="0" algn="l">
              <a:lnSpc>
                <a:spcPct val="90000"/>
              </a:lnSpc>
              <a:spcBef>
                <a:spcPts val="640"/>
              </a:spcBef>
              <a:spcAft>
                <a:spcPts val="0"/>
              </a:spcAft>
              <a:buSzPts val="1620"/>
              <a:buNone/>
            </a:pPr>
            <a:r>
              <a:t/>
            </a:r>
            <a:endParaRPr b="0" sz="1800"/>
          </a:p>
          <a:p>
            <a:pPr indent="-342900" lvl="0" marL="457200" rtl="0" algn="l">
              <a:lnSpc>
                <a:spcPct val="90000"/>
              </a:lnSpc>
              <a:spcBef>
                <a:spcPts val="640"/>
              </a:spcBef>
              <a:spcAft>
                <a:spcPts val="0"/>
              </a:spcAft>
              <a:buSzPts val="1800"/>
              <a:buChar char="▪"/>
            </a:pPr>
            <a:r>
              <a:rPr b="0" lang="en-US" sz="1800"/>
              <a:t>Dimensional Data</a:t>
            </a:r>
            <a:endParaRPr b="0" sz="1800"/>
          </a:p>
          <a:p>
            <a:pPr indent="-342900" lvl="0" marL="457200" rtl="0" algn="l">
              <a:lnSpc>
                <a:spcPct val="90000"/>
              </a:lnSpc>
              <a:spcBef>
                <a:spcPts val="0"/>
              </a:spcBef>
              <a:spcAft>
                <a:spcPts val="0"/>
              </a:spcAft>
              <a:buSzPts val="1800"/>
              <a:buChar char="▪"/>
            </a:pPr>
            <a:r>
              <a:rPr b="0" lang="en-US" sz="1800"/>
              <a:t>Powerful Queries</a:t>
            </a:r>
            <a:endParaRPr b="0" sz="1800"/>
          </a:p>
          <a:p>
            <a:pPr indent="-342900" lvl="0" marL="457200" rtl="0" algn="l">
              <a:lnSpc>
                <a:spcPct val="90000"/>
              </a:lnSpc>
              <a:spcBef>
                <a:spcPts val="0"/>
              </a:spcBef>
              <a:spcAft>
                <a:spcPts val="0"/>
              </a:spcAft>
              <a:buSzPts val="1800"/>
              <a:buChar char="▪"/>
            </a:pPr>
            <a:r>
              <a:rPr b="0" lang="en-US" sz="1800"/>
              <a:t>Visualization Tools</a:t>
            </a:r>
            <a:endParaRPr b="0" sz="1800"/>
          </a:p>
          <a:p>
            <a:pPr indent="-342900" lvl="0" marL="457200" rtl="0" algn="l">
              <a:lnSpc>
                <a:spcPct val="90000"/>
              </a:lnSpc>
              <a:spcBef>
                <a:spcPts val="0"/>
              </a:spcBef>
              <a:spcAft>
                <a:spcPts val="0"/>
              </a:spcAft>
              <a:buSzPts val="1800"/>
              <a:buChar char="▪"/>
            </a:pPr>
            <a:r>
              <a:rPr b="0" lang="en-US" sz="1800"/>
              <a:t>Efficient Storage</a:t>
            </a:r>
            <a:endParaRPr b="0" sz="1800"/>
          </a:p>
          <a:p>
            <a:pPr indent="-342900" lvl="0" marL="457200" rtl="0" algn="l">
              <a:lnSpc>
                <a:spcPct val="90000"/>
              </a:lnSpc>
              <a:spcBef>
                <a:spcPts val="0"/>
              </a:spcBef>
              <a:spcAft>
                <a:spcPts val="0"/>
              </a:spcAft>
              <a:buSzPts val="1800"/>
              <a:buChar char="▪"/>
            </a:pPr>
            <a:r>
              <a:rPr b="0" lang="en-US" sz="1800"/>
              <a:t>Alerting System</a:t>
            </a:r>
            <a:endParaRPr b="0" sz="1800"/>
          </a:p>
          <a:p>
            <a:pPr indent="0" lvl="0" marL="0" rtl="0" algn="l">
              <a:lnSpc>
                <a:spcPct val="90000"/>
              </a:lnSpc>
              <a:spcBef>
                <a:spcPts val="640"/>
              </a:spcBef>
              <a:spcAft>
                <a:spcPts val="0"/>
              </a:spcAft>
              <a:buSzPts val="1620"/>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8"/>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 &amp; Prometheus (Metrics)</a:t>
            </a:r>
            <a:endParaRPr b="1" i="0" sz="3600" u="none" cap="none" strike="noStrike">
              <a:solidFill>
                <a:schemeClr val="accent3"/>
              </a:solidFill>
              <a:latin typeface="Calibri"/>
              <a:ea typeface="Calibri"/>
              <a:cs typeface="Calibri"/>
              <a:sym typeface="Calibri"/>
            </a:endParaRPr>
          </a:p>
        </p:txBody>
      </p:sp>
      <p:sp>
        <p:nvSpPr>
          <p:cNvPr id="1068" name="Google Shape;1068;p148"/>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grpSp>
        <p:nvGrpSpPr>
          <p:cNvPr id="1069" name="Google Shape;1069;p148"/>
          <p:cNvGrpSpPr/>
          <p:nvPr/>
        </p:nvGrpSpPr>
        <p:grpSpPr>
          <a:xfrm>
            <a:off x="152400" y="762000"/>
            <a:ext cx="4572000" cy="1066800"/>
            <a:chOff x="457200" y="2971800"/>
            <a:chExt cx="4572000" cy="1066800"/>
          </a:xfrm>
        </p:grpSpPr>
        <p:pic>
          <p:nvPicPr>
            <p:cNvPr descr="icon of person performing a computer lab" id="1070" name="Google Shape;1070;p14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1071" name="Google Shape;1071;p1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1072" name="Google Shape;1072;p1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73" name="Google Shape;1073;p1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74" name="Google Shape;1074;p148"/>
          <p:cNvSpPr txBox="1"/>
          <p:nvPr/>
        </p:nvSpPr>
        <p:spPr>
          <a:xfrm>
            <a:off x="781050" y="16764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sp>
        <p:nvSpPr>
          <p:cNvPr id="1075" name="Google Shape;1075;p148"/>
          <p:cNvSpPr txBox="1"/>
          <p:nvPr/>
        </p:nvSpPr>
        <p:spPr>
          <a:xfrm>
            <a:off x="933449" y="1828801"/>
            <a:ext cx="3657353" cy="4092742"/>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accent3"/>
              </a:buClr>
              <a:buSzPts val="2520"/>
              <a:buFont typeface="Calibri"/>
              <a:buAutoNum type="arabicPeriod"/>
            </a:pPr>
            <a:r>
              <a:rPr b="1" i="0" lang="en-US" sz="2800" u="none" cap="none" strike="noStrike">
                <a:solidFill>
                  <a:schemeClr val="dk1"/>
                </a:solidFill>
                <a:latin typeface="Calibri"/>
                <a:ea typeface="Calibri"/>
                <a:cs typeface="Calibri"/>
                <a:sym typeface="Calibri"/>
              </a:rPr>
              <a:t>Stand up Prometheus</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i="0" lang="en-US" sz="2800" u="none" cap="none" strike="noStrike">
                <a:solidFill>
                  <a:schemeClr val="dk1"/>
                </a:solidFill>
                <a:latin typeface="Calibri"/>
                <a:ea typeface="Calibri"/>
                <a:cs typeface="Calibri"/>
                <a:sym typeface="Calibri"/>
              </a:rPr>
              <a:t>Gather and monitor metrics</a:t>
            </a:r>
            <a:endParaRPr b="0" i="0" sz="1400" u="none" cap="none" strike="noStrike">
              <a:solidFill>
                <a:srgbClr val="000000"/>
              </a:solidFill>
              <a:latin typeface="Arial"/>
              <a:ea typeface="Arial"/>
              <a:cs typeface="Arial"/>
              <a:sym typeface="Arial"/>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pic>
        <p:nvPicPr>
          <p:cNvPr id="1076" name="Google Shape;1076;p148"/>
          <p:cNvPicPr preferRelativeResize="0"/>
          <p:nvPr/>
        </p:nvPicPr>
        <p:blipFill rotWithShape="1">
          <a:blip r:embed="rId4">
            <a:alphaModFix/>
          </a:blip>
          <a:srcRect b="0" l="0" r="0" t="0"/>
          <a:stretch/>
        </p:blipFill>
        <p:spPr>
          <a:xfrm>
            <a:off x="4743201" y="1841665"/>
            <a:ext cx="4292930" cy="241634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Extending Kubernetes </a:t>
            </a:r>
            <a:endParaRPr b="1" i="0" sz="3600" u="none" cap="none" strike="noStrike">
              <a:solidFill>
                <a:schemeClr val="accent3"/>
              </a:solidFill>
              <a:latin typeface="Calibri"/>
              <a:ea typeface="Calibri"/>
              <a:cs typeface="Calibri"/>
              <a:sym typeface="Calibri"/>
            </a:endParaRPr>
          </a:p>
        </p:txBody>
      </p:sp>
      <p:sp>
        <p:nvSpPr>
          <p:cNvPr id="1082" name="Google Shape;1082;p14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Helm - package manager</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Third party extensions/plugins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Operators</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Service to Service Communication</a:t>
            </a:r>
            <a:endParaRPr/>
          </a:p>
        </p:txBody>
      </p:sp>
      <p:sp>
        <p:nvSpPr>
          <p:cNvPr id="1089" name="Google Shape;1089;p150"/>
          <p:cNvSpPr txBox="1"/>
          <p:nvPr>
            <p:ph idx="1" type="body"/>
          </p:nvPr>
        </p:nvSpPr>
        <p:spPr>
          <a:xfrm>
            <a:off x="628650" y="1524001"/>
            <a:ext cx="7886700" cy="2286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How to authenticate the user and then pass the login context between Microservices (pods)?</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How will each Microservice authorize the user?</a:t>
            </a:r>
            <a:endParaRPr/>
          </a:p>
          <a:p>
            <a:pPr indent="0" lvl="0" marL="0" marR="0" rtl="0" algn="l">
              <a:lnSpc>
                <a:spcPct val="8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090" name="Google Shape;1090;p150"/>
          <p:cNvPicPr preferRelativeResize="0"/>
          <p:nvPr/>
        </p:nvPicPr>
        <p:blipFill rotWithShape="1">
          <a:blip r:embed="rId3">
            <a:alphaModFix/>
          </a:blip>
          <a:srcRect b="0" l="0" r="0" t="0"/>
          <a:stretch/>
        </p:blipFill>
        <p:spPr>
          <a:xfrm>
            <a:off x="5479100" y="3912250"/>
            <a:ext cx="3226058" cy="254279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5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Secure Service to Service Communication: OpenID &amp; JSON Web Token (JWT)</a:t>
            </a:r>
            <a:endParaRPr b="1" i="0" sz="3240" u="none" cap="none" strike="noStrike">
              <a:solidFill>
                <a:schemeClr val="accent3"/>
              </a:solidFill>
              <a:latin typeface="Calibri"/>
              <a:ea typeface="Calibri"/>
              <a:cs typeface="Calibri"/>
              <a:sym typeface="Calibri"/>
            </a:endParaRPr>
          </a:p>
        </p:txBody>
      </p:sp>
      <p:pic>
        <p:nvPicPr>
          <p:cNvPr id="1097" name="Google Shape;1097;p151"/>
          <p:cNvPicPr preferRelativeResize="0"/>
          <p:nvPr>
            <p:ph idx="1" type="body"/>
          </p:nvPr>
        </p:nvPicPr>
        <p:blipFill rotWithShape="1">
          <a:blip r:embed="rId3">
            <a:alphaModFix/>
          </a:blip>
          <a:srcRect b="0" l="0" r="0" t="0"/>
          <a:stretch/>
        </p:blipFill>
        <p:spPr>
          <a:xfrm>
            <a:off x="5486400" y="2209800"/>
            <a:ext cx="3416605" cy="2597556"/>
          </a:xfrm>
          <a:prstGeom prst="rect">
            <a:avLst/>
          </a:prstGeom>
          <a:noFill/>
          <a:ln>
            <a:noFill/>
          </a:ln>
        </p:spPr>
      </p:pic>
      <p:sp>
        <p:nvSpPr>
          <p:cNvPr id="1098" name="Google Shape;1098;p151"/>
          <p:cNvSpPr txBox="1"/>
          <p:nvPr/>
        </p:nvSpPr>
        <p:spPr>
          <a:xfrm>
            <a:off x="838200" y="1524001"/>
            <a:ext cx="4648200"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OpenID is a flavor of OAuth2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OAuth2 returns an access token called an ID Token or JSON Web Token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Distributes identity and entitlements between services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Transfers securely over an unsecured channel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Asserts identity as long as sender is trusted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Must provision the trusted certificates by service to each Microservice</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Must trust every certificate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Secure Service to Service Communication: Private Certificate Authority</a:t>
            </a:r>
            <a:endParaRPr b="1" i="0" sz="3240" u="none" cap="none" strike="noStrike">
              <a:solidFill>
                <a:schemeClr val="accent3"/>
              </a:solidFill>
              <a:latin typeface="Calibri"/>
              <a:ea typeface="Calibri"/>
              <a:cs typeface="Calibri"/>
              <a:sym typeface="Calibri"/>
            </a:endParaRPr>
          </a:p>
        </p:txBody>
      </p:sp>
      <p:sp>
        <p:nvSpPr>
          <p:cNvPr id="1105" name="Google Shape;1105;p152"/>
          <p:cNvSpPr txBox="1"/>
          <p:nvPr/>
        </p:nvSpPr>
        <p:spPr>
          <a:xfrm>
            <a:off x="838200" y="1524001"/>
            <a:ext cx="7848600"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Enables Services to only trust either root certificate authority or intermediary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Reduced overhead in certificate provisioning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Newer technique and technologies, must be appropriate for the given project</a:t>
            </a:r>
            <a:endParaRPr b="0" i="0" sz="1800" u="none" cap="none" strike="noStrike">
              <a:solidFill>
                <a:schemeClr val="dk1"/>
              </a:solidFill>
              <a:latin typeface="Arial"/>
              <a:ea typeface="Arial"/>
              <a:cs typeface="Arial"/>
              <a:sym typeface="Arial"/>
            </a:endParaRPr>
          </a:p>
        </p:txBody>
      </p:sp>
      <p:pic>
        <p:nvPicPr>
          <p:cNvPr id="1106" name="Google Shape;1106;p152"/>
          <p:cNvPicPr preferRelativeResize="0"/>
          <p:nvPr/>
        </p:nvPicPr>
        <p:blipFill rotWithShape="1">
          <a:blip r:embed="rId3">
            <a:alphaModFix/>
          </a:blip>
          <a:srcRect b="0" l="0" r="0" t="0"/>
          <a:stretch/>
        </p:blipFill>
        <p:spPr>
          <a:xfrm>
            <a:off x="1404513" y="3555326"/>
            <a:ext cx="6334974" cy="24798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53"/>
          <p:cNvSpPr txBox="1"/>
          <p:nvPr>
            <p:ph type="title"/>
          </p:nvPr>
        </p:nvSpPr>
        <p:spPr>
          <a:xfrm>
            <a:off x="628650" y="16126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Traffic</a:t>
            </a:r>
            <a:endParaRPr b="1" i="0" sz="3600" u="none" cap="none" strike="noStrike">
              <a:solidFill>
                <a:schemeClr val="accent3"/>
              </a:solidFill>
              <a:latin typeface="Calibri"/>
              <a:ea typeface="Calibri"/>
              <a:cs typeface="Calibri"/>
              <a:sym typeface="Calibri"/>
            </a:endParaRPr>
          </a:p>
        </p:txBody>
      </p:sp>
      <p:sp>
        <p:nvSpPr>
          <p:cNvPr id="1113" name="Google Shape;1113;p153"/>
          <p:cNvSpPr txBox="1"/>
          <p:nvPr>
            <p:ph idx="1" type="body"/>
          </p:nvPr>
        </p:nvSpPr>
        <p:spPr>
          <a:xfrm>
            <a:off x="628650" y="1295400"/>
            <a:ext cx="7886700" cy="23621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70000"/>
              </a:lnSpc>
              <a:spcBef>
                <a:spcPts val="0"/>
              </a:spcBef>
              <a:spcAft>
                <a:spcPts val="0"/>
              </a:spcAft>
              <a:buClr>
                <a:schemeClr val="accent3"/>
              </a:buClr>
              <a:buSzPts val="2448"/>
              <a:buFont typeface="Noto Sans Symbols"/>
              <a:buChar char="▪"/>
            </a:pPr>
            <a:r>
              <a:rPr b="0" i="0" lang="en-US" sz="2720" u="none" cap="none" strike="noStrike">
                <a:solidFill>
                  <a:schemeClr val="dk1"/>
                </a:solidFill>
                <a:latin typeface="Calibri"/>
                <a:ea typeface="Calibri"/>
                <a:cs typeface="Calibri"/>
                <a:sym typeface="Calibri"/>
              </a:rPr>
              <a:t>Secure traffic between Microservices</a:t>
            </a:r>
            <a:endParaRPr b="0" i="0" sz="2720" u="none" cap="none" strike="noStrike">
              <a:solidFill>
                <a:schemeClr val="dk1"/>
              </a:solidFill>
              <a:latin typeface="Calibri"/>
              <a:ea typeface="Calibri"/>
              <a:cs typeface="Calibri"/>
              <a:sym typeface="Calibri"/>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HTTPS </a:t>
            </a:r>
            <a:endParaRPr/>
          </a:p>
          <a:p>
            <a:pPr indent="-457200" lvl="2" marL="13716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Re-configure ELBs (on AWS)</a:t>
            </a:r>
            <a:endParaRPr/>
          </a:p>
          <a:p>
            <a:pPr indent="-457200" lvl="2" marL="13716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Add certificate (letsencrypt.org)</a:t>
            </a:r>
            <a:endParaRPr/>
          </a:p>
          <a:p>
            <a:pPr indent="-457200" lvl="0" marL="457200" marR="0" rtl="0" algn="l">
              <a:lnSpc>
                <a:spcPct val="70000"/>
              </a:lnSpc>
              <a:spcBef>
                <a:spcPts val="544"/>
              </a:spcBef>
              <a:spcAft>
                <a:spcPts val="0"/>
              </a:spcAft>
              <a:buClr>
                <a:schemeClr val="accent3"/>
              </a:buClr>
              <a:buSzPts val="2448"/>
              <a:buFont typeface="Noto Sans Symbols"/>
              <a:buChar char="▪"/>
            </a:pPr>
            <a:r>
              <a:rPr b="0" i="0" lang="en-US" sz="2720" u="none" cap="none" strike="noStrike">
                <a:solidFill>
                  <a:schemeClr val="dk1"/>
                </a:solidFill>
                <a:latin typeface="Calibri"/>
                <a:ea typeface="Calibri"/>
                <a:cs typeface="Calibri"/>
                <a:sym typeface="Calibri"/>
              </a:rPr>
              <a:t>Secure traffic for users</a:t>
            </a:r>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HTTPS</a:t>
            </a:r>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Secure Identity with </a:t>
            </a:r>
            <a:r>
              <a:rPr b="0" i="0" lang="en-US" sz="2380" u="sng" cap="none" strike="noStrike">
                <a:solidFill>
                  <a:schemeClr val="hlink"/>
                </a:solidFill>
                <a:latin typeface="Calibri"/>
                <a:ea typeface="Calibri"/>
                <a:cs typeface="Calibri"/>
                <a:sym typeface="Calibri"/>
                <a:hlinkClick r:id="rId3"/>
              </a:rPr>
              <a:t>SPIFFEE</a:t>
            </a:r>
            <a:r>
              <a:rPr b="0" i="0" lang="en-US" sz="2380" u="none" cap="none" strike="noStrike">
                <a:solidFill>
                  <a:schemeClr val="dk1"/>
                </a:solidFill>
                <a:latin typeface="Calibri"/>
                <a:ea typeface="Calibri"/>
                <a:cs typeface="Calibri"/>
                <a:sym typeface="Calibri"/>
              </a:rPr>
              <a:t> &amp; </a:t>
            </a:r>
            <a:r>
              <a:rPr b="0" i="0" lang="en-US" sz="2380" u="sng" cap="none" strike="noStrike">
                <a:solidFill>
                  <a:schemeClr val="hlink"/>
                </a:solidFill>
                <a:latin typeface="Calibri"/>
                <a:ea typeface="Calibri"/>
                <a:cs typeface="Calibri"/>
                <a:sym typeface="Calibri"/>
                <a:hlinkClick r:id="rId4"/>
              </a:rPr>
              <a:t>Istio</a:t>
            </a:r>
            <a:endParaRPr b="0" i="0" sz="2380" u="none" cap="none" strike="noStrike">
              <a:solidFill>
                <a:schemeClr val="dk1"/>
              </a:solidFill>
              <a:latin typeface="Calibri"/>
              <a:ea typeface="Calibri"/>
              <a:cs typeface="Calibri"/>
              <a:sym typeface="Calibri"/>
            </a:endParaRPr>
          </a:p>
        </p:txBody>
      </p:sp>
      <p:pic>
        <p:nvPicPr>
          <p:cNvPr id="1114" name="Google Shape;1114;p153"/>
          <p:cNvPicPr preferRelativeResize="0"/>
          <p:nvPr/>
        </p:nvPicPr>
        <p:blipFill rotWithShape="1">
          <a:blip r:embed="rId5">
            <a:alphaModFix/>
          </a:blip>
          <a:srcRect b="0" l="0" r="0" t="0"/>
          <a:stretch/>
        </p:blipFill>
        <p:spPr>
          <a:xfrm>
            <a:off x="2362200" y="3733800"/>
            <a:ext cx="4622800" cy="226962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5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Actions</a:t>
            </a:r>
            <a:endParaRPr b="1" i="0" sz="3600" u="none" cap="none" strike="noStrike">
              <a:solidFill>
                <a:schemeClr val="accent3"/>
              </a:solidFill>
              <a:latin typeface="Calibri"/>
              <a:ea typeface="Calibri"/>
              <a:cs typeface="Calibri"/>
              <a:sym typeface="Calibri"/>
            </a:endParaRPr>
          </a:p>
        </p:txBody>
      </p:sp>
      <p:sp>
        <p:nvSpPr>
          <p:cNvPr id="1120" name="Google Shape;1120;p154"/>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Ensure attacker who gains access to web container can’t get into the database</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Create separate DB users for each microservice</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Strong passwords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K8’s secrets and/or Vault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Only accessed by containers who need them</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79" name="Google Shape;279;p47"/>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80" name="Google Shape;280;p47"/>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55"/>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sp>
        <p:nvSpPr>
          <p:cNvPr id="1127" name="Google Shape;1127;p15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grpSp>
        <p:nvGrpSpPr>
          <p:cNvPr id="1128" name="Google Shape;1128;p155"/>
          <p:cNvGrpSpPr/>
          <p:nvPr/>
        </p:nvGrpSpPr>
        <p:grpSpPr>
          <a:xfrm>
            <a:off x="152400" y="762000"/>
            <a:ext cx="4572000" cy="1066800"/>
            <a:chOff x="457200" y="2971800"/>
            <a:chExt cx="4572000" cy="1066800"/>
          </a:xfrm>
        </p:grpSpPr>
        <p:pic>
          <p:nvPicPr>
            <p:cNvPr descr="icon of person performing a computer lab" id="1129" name="Google Shape;1129;p155"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1130" name="Google Shape;1130;p155"/>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1131" name="Google Shape;1131;p155"/>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32" name="Google Shape;1132;p155"/>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133" name="Google Shape;1133;p155"/>
          <p:cNvSpPr txBox="1"/>
          <p:nvPr/>
        </p:nvSpPr>
        <p:spPr>
          <a:xfrm>
            <a:off x="781050" y="16764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sp>
        <p:nvSpPr>
          <p:cNvPr id="1134" name="Google Shape;1134;p155"/>
          <p:cNvSpPr txBox="1"/>
          <p:nvPr/>
        </p:nvSpPr>
        <p:spPr>
          <a:xfrm>
            <a:off x="933450" y="18288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Create Secret config file and pods</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Install and Launch Vault</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(Optional) Challenge: Replicate Vault Secrets into Kubernetes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5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 Microsegmentation</a:t>
            </a:r>
            <a:endParaRPr b="1" i="0" sz="3600" u="none" cap="none" strike="noStrike">
              <a:solidFill>
                <a:schemeClr val="accent3"/>
              </a:solidFill>
              <a:latin typeface="Calibri"/>
              <a:ea typeface="Calibri"/>
              <a:cs typeface="Calibri"/>
              <a:sym typeface="Calibri"/>
            </a:endParaRPr>
          </a:p>
        </p:txBody>
      </p:sp>
      <p:sp>
        <p:nvSpPr>
          <p:cNvPr id="1140" name="Google Shape;1140;p156"/>
          <p:cNvSpPr txBox="1"/>
          <p:nvPr>
            <p:ph idx="1" type="body"/>
          </p:nvPr>
        </p:nvSpPr>
        <p:spPr>
          <a:xfrm>
            <a:off x="628650" y="1524000"/>
            <a:ext cx="39433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Segment the network</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Only allow white-listed traffic between pods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Common tools</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Istio</a:t>
            </a:r>
            <a:endParaRPr b="0" i="0" sz="2400" u="none" cap="none" strike="noStrike">
              <a:solidFill>
                <a:schemeClr val="dk1"/>
              </a:solidFill>
              <a:latin typeface="Calibri"/>
              <a:ea typeface="Calibri"/>
              <a:cs typeface="Calibri"/>
              <a:sym typeface="Calibri"/>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Calico</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Weave</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OpenContrail</a:t>
            </a:r>
            <a:endParaRPr b="0" i="0" sz="24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141" name="Google Shape;1141;p156"/>
          <p:cNvPicPr preferRelativeResize="0"/>
          <p:nvPr/>
        </p:nvPicPr>
        <p:blipFill rotWithShape="1">
          <a:blip r:embed="rId3">
            <a:alphaModFix/>
          </a:blip>
          <a:srcRect b="0" l="0" r="0" t="0"/>
          <a:stretch/>
        </p:blipFill>
        <p:spPr>
          <a:xfrm>
            <a:off x="4800600" y="2432369"/>
            <a:ext cx="4004477" cy="28362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 Least Privilege</a:t>
            </a:r>
            <a:endParaRPr b="1" i="0" sz="3600" u="none" cap="none" strike="noStrike">
              <a:solidFill>
                <a:schemeClr val="accent3"/>
              </a:solidFill>
              <a:latin typeface="Calibri"/>
              <a:ea typeface="Calibri"/>
              <a:cs typeface="Calibri"/>
              <a:sym typeface="Calibri"/>
            </a:endParaRPr>
          </a:p>
        </p:txBody>
      </p:sp>
      <p:sp>
        <p:nvSpPr>
          <p:cNvPr id="1147" name="Google Shape;1147;p157"/>
          <p:cNvSpPr txBox="1"/>
          <p:nvPr>
            <p:ph idx="1" type="body"/>
          </p:nvPr>
        </p:nvSpPr>
        <p:spPr>
          <a:xfrm>
            <a:off x="3581400" y="1524000"/>
            <a:ext cx="5257800" cy="3809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“Each subject in a system be granted the </a:t>
            </a:r>
            <a:r>
              <a:rPr b="0" i="0" lang="en-US" sz="3200" u="sng" cap="none" strike="noStrike">
                <a:solidFill>
                  <a:schemeClr val="dk1"/>
                </a:solidFill>
                <a:latin typeface="Calibri"/>
                <a:ea typeface="Calibri"/>
                <a:cs typeface="Calibri"/>
                <a:sym typeface="Calibri"/>
              </a:rPr>
              <a:t>most restrictive set </a:t>
            </a:r>
            <a:r>
              <a:rPr b="0" i="0" lang="en-US" sz="3200" u="none" cap="none" strike="noStrike">
                <a:solidFill>
                  <a:schemeClr val="dk1"/>
                </a:solidFill>
                <a:latin typeface="Calibri"/>
                <a:ea typeface="Calibri"/>
                <a:cs typeface="Calibri"/>
                <a:sym typeface="Calibri"/>
              </a:rPr>
              <a:t>of privileges”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Disable public IP access for any machine that doesn’t need it</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VPN only for admin access</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148" name="Google Shape;1148;p157"/>
          <p:cNvPicPr preferRelativeResize="0"/>
          <p:nvPr/>
        </p:nvPicPr>
        <p:blipFill rotWithShape="1">
          <a:blip r:embed="rId3">
            <a:alphaModFix/>
          </a:blip>
          <a:srcRect b="0" l="0" r="0" t="0"/>
          <a:stretch/>
        </p:blipFill>
        <p:spPr>
          <a:xfrm>
            <a:off x="0" y="2181012"/>
            <a:ext cx="3352800" cy="249597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Actions</a:t>
            </a:r>
            <a:endParaRPr b="1" i="0" sz="3600" u="none" cap="none" strike="noStrike">
              <a:solidFill>
                <a:schemeClr val="accent3"/>
              </a:solidFill>
              <a:latin typeface="Calibri"/>
              <a:ea typeface="Calibri"/>
              <a:cs typeface="Calibri"/>
              <a:sym typeface="Calibri"/>
            </a:endParaRPr>
          </a:p>
        </p:txBody>
      </p:sp>
      <p:sp>
        <p:nvSpPr>
          <p:cNvPr id="1154" name="Google Shape;1154;p158"/>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Limit admin access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ABAC mode by default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Commonly in srv/kubernetes</a:t>
            </a:r>
            <a:endParaRPr b="0" i="0" sz="28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Access control by token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Can allow/deny API operations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Can be used to only allow certain actions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Webhook (optional)</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url for k8s to verify authorization</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Images</a:t>
            </a:r>
            <a:endParaRPr b="1" i="0" sz="3600" u="none" cap="none" strike="noStrike">
              <a:solidFill>
                <a:schemeClr val="accent3"/>
              </a:solidFill>
              <a:latin typeface="Calibri"/>
              <a:ea typeface="Calibri"/>
              <a:cs typeface="Calibri"/>
              <a:sym typeface="Calibri"/>
            </a:endParaRPr>
          </a:p>
        </p:txBody>
      </p:sp>
      <p:sp>
        <p:nvSpPr>
          <p:cNvPr id="1160" name="Google Shape;1160;p15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Follow best practices for packaging and distributing applications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In general, try not to mix secrets and images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This can include containers with passwords baked in </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Networking</a:t>
            </a:r>
            <a:endParaRPr b="1" i="0" sz="3600" u="none" cap="none" strike="noStrike">
              <a:solidFill>
                <a:schemeClr val="accent3"/>
              </a:solidFill>
              <a:latin typeface="Calibri"/>
              <a:ea typeface="Calibri"/>
              <a:cs typeface="Calibri"/>
              <a:sym typeface="Calibri"/>
            </a:endParaRPr>
          </a:p>
        </p:txBody>
      </p:sp>
      <p:sp>
        <p:nvSpPr>
          <p:cNvPr id="1167" name="Google Shape;1167;p160"/>
          <p:cNvSpPr txBox="1"/>
          <p:nvPr>
            <p:ph idx="1" type="body"/>
          </p:nvPr>
        </p:nvSpPr>
        <p:spPr>
          <a:xfrm>
            <a:off x="457200" y="1524000"/>
            <a:ext cx="5181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Kubernetes assumes that pods can communicate with other pods, regardless of host</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Kubernetes requires</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All containers to communicate with other containers without NAT</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All nodes can communicate with all containers without NAT</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IP that container sees itself as is the same as others see it</a:t>
            </a:r>
            <a:endParaRPr/>
          </a:p>
          <a:p>
            <a:pPr indent="0" lvl="0" marL="0" marR="0" rtl="0" algn="l">
              <a:lnSpc>
                <a:spcPct val="70000"/>
              </a:lnSpc>
              <a:spcBef>
                <a:spcPts val="496"/>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480" u="none" cap="none" strike="noStrike">
              <a:solidFill>
                <a:schemeClr val="dk1"/>
              </a:solidFill>
              <a:latin typeface="Calibri"/>
              <a:ea typeface="Calibri"/>
              <a:cs typeface="Calibri"/>
              <a:sym typeface="Calibri"/>
            </a:endParaRPr>
          </a:p>
        </p:txBody>
      </p:sp>
      <p:pic>
        <p:nvPicPr>
          <p:cNvPr id="1168" name="Google Shape;1168;p160"/>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Networking</a:t>
            </a:r>
            <a:endParaRPr b="1" i="0" sz="3600" u="none" cap="none" strike="noStrike">
              <a:solidFill>
                <a:schemeClr val="accent3"/>
              </a:solidFill>
              <a:latin typeface="Calibri"/>
              <a:ea typeface="Calibri"/>
              <a:cs typeface="Calibri"/>
              <a:sym typeface="Calibri"/>
            </a:endParaRPr>
          </a:p>
        </p:txBody>
      </p:sp>
      <p:sp>
        <p:nvSpPr>
          <p:cNvPr id="1174" name="Google Shape;1174;p161"/>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Every pod has its own IP</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No mapping ports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Clean, backwards compatible model where Pods can be treated like VMs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6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Ingress</a:t>
            </a:r>
            <a:endParaRPr b="1" i="0" sz="3600" u="none" cap="none" strike="noStrike">
              <a:solidFill>
                <a:schemeClr val="accent3"/>
              </a:solidFill>
              <a:latin typeface="Calibri"/>
              <a:ea typeface="Calibri"/>
              <a:cs typeface="Calibri"/>
              <a:sym typeface="Calibri"/>
            </a:endParaRPr>
          </a:p>
        </p:txBody>
      </p:sp>
      <p:sp>
        <p:nvSpPr>
          <p:cNvPr id="1180" name="Google Shape;1180;p162"/>
          <p:cNvSpPr txBox="1"/>
          <p:nvPr>
            <p:ph idx="1" type="body"/>
          </p:nvPr>
        </p:nvSpPr>
        <p:spPr>
          <a:xfrm>
            <a:off x="628650" y="1524000"/>
            <a:ext cx="8286750" cy="2819399"/>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960" u="none" cap="none" strike="noStrike">
                <a:solidFill>
                  <a:schemeClr val="dk1"/>
                </a:solidFill>
                <a:latin typeface="Calibri"/>
                <a:ea typeface="Calibri"/>
                <a:cs typeface="Calibri"/>
                <a:sym typeface="Calibri"/>
              </a:rPr>
              <a:t>Simplified Layer 7 access to Kubernetes services i.e. allows “internet” to reach services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Works with load balancers, including nginx &amp; cloud</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Single root URL mapping</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Publicly expose private networks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Terminates TLS/SSL</a:t>
            </a:r>
            <a:endParaRPr b="0" i="0" sz="2960" u="none" cap="none" strike="noStrike">
              <a:solidFill>
                <a:schemeClr val="dk1"/>
              </a:solidFill>
              <a:latin typeface="Calibri"/>
              <a:ea typeface="Calibri"/>
              <a:cs typeface="Calibri"/>
              <a:sym typeface="Calibri"/>
            </a:endParaRPr>
          </a:p>
        </p:txBody>
      </p:sp>
      <p:pic>
        <p:nvPicPr>
          <p:cNvPr id="1181" name="Google Shape;1181;p162"/>
          <p:cNvPicPr preferRelativeResize="0"/>
          <p:nvPr/>
        </p:nvPicPr>
        <p:blipFill rotWithShape="1">
          <a:blip r:embed="rId3">
            <a:alphaModFix/>
          </a:blip>
          <a:srcRect b="0" l="0" r="0" t="0"/>
          <a:stretch/>
        </p:blipFill>
        <p:spPr>
          <a:xfrm>
            <a:off x="2971800" y="4343400"/>
            <a:ext cx="3429000" cy="15944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chemeClr val="accent3"/>
                </a:solidFill>
                <a:latin typeface="Calibri"/>
                <a:ea typeface="Calibri"/>
                <a:cs typeface="Calibri"/>
                <a:sym typeface="Calibri"/>
              </a:rPr>
              <a:t>Kubernetes</a:t>
            </a:r>
            <a:endParaRPr b="1" i="0" sz="4800" u="none" cap="none" strike="noStrike">
              <a:solidFill>
                <a:schemeClr val="accent3"/>
              </a:solidFill>
              <a:latin typeface="Calibri"/>
              <a:ea typeface="Calibri"/>
              <a:cs typeface="Calibri"/>
              <a:sym typeface="Calibri"/>
            </a:endParaRPr>
          </a:p>
        </p:txBody>
      </p:sp>
      <p:sp>
        <p:nvSpPr>
          <p:cNvPr id="286" name="Google Shape;286;p4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287" name="Google Shape;287;p4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457200" y="296206"/>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chemeClr val="accent3"/>
                </a:solidFill>
                <a:latin typeface="Calibri"/>
                <a:ea typeface="Calibri"/>
                <a:cs typeface="Calibri"/>
                <a:sym typeface="Calibri"/>
              </a:rPr>
              <a:t>Kubernetes</a:t>
            </a:r>
            <a:endParaRPr b="1" i="0" sz="4800" u="none" cap="none" strike="noStrike">
              <a:solidFill>
                <a:schemeClr val="accent3"/>
              </a:solidFill>
              <a:latin typeface="Calibri"/>
              <a:ea typeface="Calibri"/>
              <a:cs typeface="Calibri"/>
              <a:sym typeface="Calibri"/>
            </a:endParaRPr>
          </a:p>
        </p:txBody>
      </p:sp>
      <p:sp>
        <p:nvSpPr>
          <p:cNvPr id="293" name="Google Shape;293;p49"/>
          <p:cNvSpPr txBox="1"/>
          <p:nvPr>
            <p:ph idx="1" type="body"/>
          </p:nvPr>
        </p:nvSpPr>
        <p:spPr>
          <a:xfrm>
            <a:off x="457200" y="1354138"/>
            <a:ext cx="86868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Project was originally started by Google, and shortly after joined by Redhat</a:t>
            </a:r>
            <a:endParaRPr b="0"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Based on 10+ years of experience of using containers</a:t>
            </a:r>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The most famous of which named “Borg”, Google</a:t>
            </a:r>
            <a:r>
              <a:rPr lang="en-US"/>
              <a:t>’</a:t>
            </a:r>
            <a:r>
              <a:rPr b="0" i="0" lang="en-US" sz="2400" u="none" cap="none" strike="noStrike">
                <a:solidFill>
                  <a:schemeClr val="dk1"/>
                </a:solidFill>
                <a:latin typeface="Calibri"/>
                <a:ea typeface="Calibri"/>
                <a:cs typeface="Calibri"/>
                <a:sym typeface="Calibri"/>
              </a:rPr>
              <a:t>s cluster manager “Borg” </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Declarative </a:t>
            </a:r>
            <a:endParaRPr b="0" i="0" sz="2800" u="none" cap="none" strike="noStrike">
              <a:solidFill>
                <a:schemeClr val="dk1"/>
              </a:solidFill>
              <a:latin typeface="Calibri"/>
              <a:ea typeface="Calibri"/>
              <a:cs typeface="Calibri"/>
              <a:sym typeface="Calibri"/>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State desire (i.e. 5 pods)</a:t>
            </a:r>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System confirms to State (if currently 3 pods, system changes to 5. If unexpectedly goes to 4 pods, system restores to 5)</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Cloud Native Computing Foundation (CNCF)</a:t>
            </a:r>
            <a:endParaRPr b="1" i="0" sz="3600" u="none" cap="none" strike="noStrike">
              <a:solidFill>
                <a:schemeClr val="accent3"/>
              </a:solidFill>
              <a:latin typeface="Calibri"/>
              <a:ea typeface="Calibri"/>
              <a:cs typeface="Calibri"/>
              <a:sym typeface="Calibri"/>
            </a:endParaRPr>
          </a:p>
        </p:txBody>
      </p:sp>
      <p:sp>
        <p:nvSpPr>
          <p:cNvPr id="299" name="Google Shape;299;p50"/>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complimentary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00" name="Google Shape;300;p50"/>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a:p>
        </p:txBody>
      </p:sp>
      <p:sp>
        <p:nvSpPr>
          <p:cNvPr id="306" name="Google Shape;306;p5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Microservice?</a:t>
            </a:r>
            <a:endParaRPr b="1" i="0" sz="3600" u="none" cap="none" strike="noStrike">
              <a:solidFill>
                <a:schemeClr val="accent3"/>
              </a:solidFill>
              <a:latin typeface="Calibri"/>
              <a:ea typeface="Calibri"/>
              <a:cs typeface="Calibri"/>
              <a:sym typeface="Calibri"/>
            </a:endParaRPr>
          </a:p>
        </p:txBody>
      </p:sp>
      <p:pic>
        <p:nvPicPr>
          <p:cNvPr id="307" name="Google Shape;307;p51"/>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idx="1" type="body"/>
          </p:nvPr>
        </p:nvSpPr>
        <p:spPr>
          <a:xfrm>
            <a:off x="628650" y="1524000"/>
            <a:ext cx="5467350" cy="381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a:t>
            </a:r>
            <a:r>
              <a:rPr b="1" i="0" lang="en-US" sz="3200" u="none" cap="none" strike="noStrike">
                <a:solidFill>
                  <a:schemeClr val="dk1"/>
                </a:solidFill>
                <a:latin typeface="Calibri"/>
                <a:ea typeface="Calibri"/>
                <a:cs typeface="Calibri"/>
                <a:sym typeface="Calibri"/>
              </a:rPr>
              <a:t>single programmer </a:t>
            </a:r>
            <a:r>
              <a:rPr b="0" i="0" lang="en-US" sz="3200" u="none" cap="none" strike="noStrike">
                <a:solidFill>
                  <a:schemeClr val="dk1"/>
                </a:solidFill>
                <a:latin typeface="Calibri"/>
                <a:ea typeface="Calibri"/>
                <a:cs typeface="Calibri"/>
                <a:sym typeface="Calibri"/>
              </a:rPr>
              <a:t>can design, implement, deploy and maintain a microservice – Fred George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Software that </a:t>
            </a:r>
            <a:r>
              <a:rPr b="1" i="0" lang="en-US" sz="3200" u="none" cap="none" strike="noStrike">
                <a:solidFill>
                  <a:schemeClr val="dk1"/>
                </a:solidFill>
                <a:latin typeface="Calibri"/>
                <a:ea typeface="Calibri"/>
                <a:cs typeface="Calibri"/>
                <a:sym typeface="Calibri"/>
              </a:rPr>
              <a:t>fits in your head </a:t>
            </a:r>
            <a:r>
              <a:rPr b="0" i="0" lang="en-US" sz="3200" u="none" cap="none" strike="noStrike">
                <a:solidFill>
                  <a:schemeClr val="dk1"/>
                </a:solidFill>
                <a:latin typeface="Calibri"/>
                <a:ea typeface="Calibri"/>
                <a:cs typeface="Calibri"/>
                <a:sym typeface="Calibri"/>
              </a:rPr>
              <a:t>– Dan North</a:t>
            </a:r>
            <a:endParaRPr/>
          </a:p>
        </p:txBody>
      </p:sp>
      <p:sp>
        <p:nvSpPr>
          <p:cNvPr id="313" name="Google Shape;313;p52"/>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big is a Microservice?</a:t>
            </a:r>
            <a:endParaRPr b="1" i="0" sz="3600" u="none" cap="none" strike="noStrike">
              <a:solidFill>
                <a:schemeClr val="accent3"/>
              </a:solidFill>
              <a:latin typeface="Calibri"/>
              <a:ea typeface="Calibri"/>
              <a:cs typeface="Calibri"/>
              <a:sym typeface="Calibri"/>
            </a:endParaRPr>
          </a:p>
        </p:txBody>
      </p:sp>
      <p:pic>
        <p:nvPicPr>
          <p:cNvPr id="314" name="Google Shape;314;p52"/>
          <p:cNvPicPr preferRelativeResize="0"/>
          <p:nvPr/>
        </p:nvPicPr>
        <p:blipFill rotWithShape="1">
          <a:blip r:embed="rId3">
            <a:alphaModFix/>
          </a:blip>
          <a:srcRect b="0" l="0" r="0" t="0"/>
          <a:stretch/>
        </p:blipFill>
        <p:spPr>
          <a:xfrm>
            <a:off x="5997687" y="1503528"/>
            <a:ext cx="3146313" cy="2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idx="1" type="body"/>
          </p:nvPr>
        </p:nvSpPr>
        <p:spPr>
          <a:xfrm>
            <a:off x="628650" y="1524000"/>
            <a:ext cx="8134350" cy="198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single logical </a:t>
            </a:r>
            <a:r>
              <a:rPr b="1" i="0" lang="en-US" sz="3200" u="none" cap="none" strike="noStrike">
                <a:solidFill>
                  <a:schemeClr val="dk1"/>
                </a:solidFill>
                <a:latin typeface="Calibri"/>
                <a:ea typeface="Calibri"/>
                <a:cs typeface="Calibri"/>
                <a:sym typeface="Calibri"/>
              </a:rPr>
              <a:t>database per service </a:t>
            </a:r>
            <a:r>
              <a:rPr b="0" i="0" lang="en-US" sz="3200" u="none" cap="none" strike="noStrike">
                <a:solidFill>
                  <a:schemeClr val="dk1"/>
                </a:solidFill>
                <a:latin typeface="Calibri"/>
                <a:ea typeface="Calibri"/>
                <a:cs typeface="Calibri"/>
                <a:sym typeface="Calibri"/>
              </a:rPr>
              <a:t>– Chris Richardson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microservice implements a single </a:t>
            </a:r>
            <a:r>
              <a:rPr b="1" i="0" lang="en-US" sz="3200" u="none" cap="none" strike="noStrike">
                <a:solidFill>
                  <a:schemeClr val="dk1"/>
                </a:solidFill>
                <a:latin typeface="Calibri"/>
                <a:ea typeface="Calibri"/>
                <a:cs typeface="Calibri"/>
                <a:sym typeface="Calibri"/>
              </a:rPr>
              <a:t>Bounded Context</a:t>
            </a:r>
            <a:r>
              <a:rPr b="0" i="0" lang="en-US" sz="3200" u="none" cap="none" strike="noStrike">
                <a:solidFill>
                  <a:schemeClr val="dk1"/>
                </a:solidFill>
                <a:latin typeface="Calibri"/>
                <a:ea typeface="Calibri"/>
                <a:cs typeface="Calibri"/>
                <a:sym typeface="Calibri"/>
              </a:rPr>
              <a:t> – Martin Fowler, Sam Newman</a:t>
            </a:r>
            <a:endParaRPr/>
          </a:p>
        </p:txBody>
      </p:sp>
      <p:sp>
        <p:nvSpPr>
          <p:cNvPr id="320" name="Google Shape;320;p53"/>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Where is the data for a Microservice?</a:t>
            </a:r>
            <a:endParaRPr b="1" i="0" sz="3600" u="none" cap="none" strike="noStrike">
              <a:solidFill>
                <a:schemeClr val="accent3"/>
              </a:solidFill>
              <a:latin typeface="Calibri"/>
              <a:ea typeface="Calibri"/>
              <a:cs typeface="Calibri"/>
              <a:sym typeface="Calibri"/>
            </a:endParaRPr>
          </a:p>
        </p:txBody>
      </p:sp>
      <p:pic>
        <p:nvPicPr>
          <p:cNvPr id="321" name="Google Shape;321;p53"/>
          <p:cNvPicPr preferRelativeResize="0"/>
          <p:nvPr/>
        </p:nvPicPr>
        <p:blipFill rotWithShape="1">
          <a:blip r:embed="rId3">
            <a:alphaModFix/>
          </a:blip>
          <a:srcRect b="0" l="0" r="0" t="0"/>
          <a:stretch/>
        </p:blipFill>
        <p:spPr>
          <a:xfrm>
            <a:off x="2667000" y="3657600"/>
            <a:ext cx="3886200" cy="24062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idx="1" type="body"/>
          </p:nvPr>
        </p:nvSpPr>
        <p:spPr>
          <a:xfrm>
            <a:off x="628650" y="1524000"/>
            <a:ext cx="8134350" cy="2819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Addressable through a </a:t>
            </a:r>
            <a:r>
              <a:rPr b="1" i="0" lang="en-US" sz="3200" u="none" cap="none" strike="noStrike">
                <a:solidFill>
                  <a:schemeClr val="dk1"/>
                </a:solidFill>
                <a:latin typeface="Calibri"/>
                <a:ea typeface="Calibri"/>
                <a:cs typeface="Calibri"/>
                <a:sym typeface="Calibri"/>
              </a:rPr>
              <a:t>service discovery </a:t>
            </a:r>
            <a:r>
              <a:rPr b="0" i="0" lang="en-US" sz="3200" u="none" cap="none" strike="noStrike">
                <a:solidFill>
                  <a:schemeClr val="dk1"/>
                </a:solidFill>
                <a:latin typeface="Calibri"/>
                <a:ea typeface="Calibri"/>
                <a:cs typeface="Calibri"/>
                <a:sym typeface="Calibri"/>
              </a:rPr>
              <a:t>system – Chris Richardson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Microservices </a:t>
            </a:r>
            <a:r>
              <a:rPr b="1" i="0" lang="en-US" sz="3200" u="none" cap="none" strike="noStrike">
                <a:solidFill>
                  <a:schemeClr val="dk1"/>
                </a:solidFill>
                <a:latin typeface="Calibri"/>
                <a:ea typeface="Calibri"/>
                <a:cs typeface="Calibri"/>
                <a:sym typeface="Calibri"/>
              </a:rPr>
              <a:t>built &amp; deployed independently. Stateless</a:t>
            </a:r>
            <a:r>
              <a:rPr b="0" i="0" lang="en-US" sz="3200" u="none" cap="none" strike="noStrike">
                <a:solidFill>
                  <a:schemeClr val="dk1"/>
                </a:solidFill>
                <a:latin typeface="Calibri"/>
                <a:ea typeface="Calibri"/>
                <a:cs typeface="Calibri"/>
                <a:sym typeface="Calibri"/>
              </a:rPr>
              <a:t>, with state as backing service s – 12Factor.net</a:t>
            </a:r>
            <a:endParaRPr/>
          </a:p>
        </p:txBody>
      </p:sp>
      <p:sp>
        <p:nvSpPr>
          <p:cNvPr id="327" name="Google Shape;327;p54"/>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maintain 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188" name="Google Shape;188;p37"/>
          <p:cNvGrpSpPr/>
          <p:nvPr/>
        </p:nvGrpSpPr>
        <p:grpSpPr>
          <a:xfrm>
            <a:off x="2286000" y="1531538"/>
            <a:ext cx="4572000" cy="4048922"/>
            <a:chOff x="0" y="7538"/>
            <a:chExt cx="4572000" cy="4048922"/>
          </a:xfrm>
        </p:grpSpPr>
        <p:sp>
          <p:nvSpPr>
            <p:cNvPr id="189" name="Google Shape;189;p37"/>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37"/>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 name="Google Shape;191;p37"/>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192" name="Google Shape;192;p37"/>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3" name="Google Shape;193;p37"/>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37"/>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195" name="Google Shape;195;p37"/>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37"/>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37"/>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198" name="Google Shape;198;p37"/>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37"/>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37"/>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55"/>
          <p:cNvPicPr preferRelativeResize="0"/>
          <p:nvPr>
            <p:ph idx="1" type="body"/>
          </p:nvPr>
        </p:nvPicPr>
        <p:blipFill rotWithShape="1">
          <a:blip r:embed="rId3">
            <a:alphaModFix/>
          </a:blip>
          <a:srcRect b="0" l="0" r="0" t="0"/>
          <a:stretch/>
        </p:blipFill>
        <p:spPr>
          <a:xfrm>
            <a:off x="457200" y="3271041"/>
            <a:ext cx="3886200" cy="938218"/>
          </a:xfrm>
          <a:prstGeom prst="rect">
            <a:avLst/>
          </a:prstGeom>
          <a:noFill/>
          <a:ln>
            <a:noFill/>
          </a:ln>
        </p:spPr>
      </p:pic>
      <p:sp>
        <p:nvSpPr>
          <p:cNvPr id="333" name="Google Shape;333;p55"/>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architect Microservices?</a:t>
            </a:r>
            <a:endParaRPr b="1" i="0" sz="3600" u="none" cap="none" strike="noStrike">
              <a:solidFill>
                <a:schemeClr val="accent3"/>
              </a:solidFill>
              <a:latin typeface="Calibri"/>
              <a:ea typeface="Calibri"/>
              <a:cs typeface="Calibri"/>
              <a:sym typeface="Calibri"/>
            </a:endParaRPr>
          </a:p>
        </p:txBody>
      </p:sp>
      <p:sp>
        <p:nvSpPr>
          <p:cNvPr id="334" name="Google Shape;334;p55"/>
          <p:cNvSpPr txBox="1"/>
          <p:nvPr/>
        </p:nvSpPr>
        <p:spPr>
          <a:xfrm>
            <a:off x="533400" y="1524000"/>
            <a:ext cx="7156200" cy="1754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Typically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CRUD – Create, Read, Update and Delete api implementations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Range between RPC, Message and Stream processing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Evolve from a Monolith 1</a:t>
            </a:r>
            <a:r>
              <a:rPr b="0" baseline="30000" i="0" lang="en-US" sz="1800" u="none" cap="none" strike="noStrike">
                <a:solidFill>
                  <a:schemeClr val="dk1"/>
                </a:solidFill>
                <a:latin typeface="Arial"/>
                <a:ea typeface="Arial"/>
                <a:cs typeface="Arial"/>
                <a:sym typeface="Arial"/>
              </a:rPr>
              <a:t>st</a:t>
            </a:r>
            <a:r>
              <a:rPr b="0" i="0" lang="en-US" sz="1800" u="none" cap="none" strike="noStrike">
                <a:solidFill>
                  <a:schemeClr val="dk1"/>
                </a:solidFill>
                <a:latin typeface="Arial"/>
                <a:ea typeface="Arial"/>
                <a:cs typeface="Arial"/>
                <a:sym typeface="Arial"/>
              </a:rPr>
              <a:t> iteration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6"/>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40436" lvl="0" marL="457200" marR="0" rtl="0" algn="l">
              <a:lnSpc>
                <a:spcPct val="80000"/>
              </a:lnSpc>
              <a:spcBef>
                <a:spcPts val="0"/>
              </a:spcBef>
              <a:spcAft>
                <a:spcPts val="0"/>
              </a:spcAft>
              <a:buClr>
                <a:schemeClr val="accent3"/>
              </a:buClr>
              <a:buSzPts val="2400"/>
              <a:buFont typeface="Noto Sans Symbols"/>
              <a:buChar char="▪"/>
            </a:pPr>
            <a:r>
              <a:rPr b="1" i="0" lang="en-US" sz="2400" u="none" cap="none" strike="noStrike">
                <a:solidFill>
                  <a:schemeClr val="accent3"/>
                </a:solidFill>
                <a:latin typeface="Calibri"/>
                <a:ea typeface="Calibri"/>
                <a:cs typeface="Calibri"/>
                <a:sym typeface="Calibri"/>
              </a:rPr>
              <a:t>Simple</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services that are focused on doing one thing well</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Each service can be built </a:t>
            </a:r>
            <a:r>
              <a:rPr b="1" i="0" lang="en-US" sz="2400" u="none" cap="none" strike="noStrike">
                <a:solidFill>
                  <a:schemeClr val="accent3"/>
                </a:solidFill>
                <a:latin typeface="Calibri"/>
                <a:ea typeface="Calibri"/>
                <a:cs typeface="Calibri"/>
                <a:sym typeface="Calibri"/>
              </a:rPr>
              <a:t>using</a:t>
            </a:r>
            <a:r>
              <a:rPr b="0" i="0" lang="en-US" sz="2400" u="none" cap="none" strike="noStrike">
                <a:solidFill>
                  <a:schemeClr val="dk1"/>
                </a:solidFill>
                <a:latin typeface="Calibri"/>
                <a:ea typeface="Calibri"/>
                <a:cs typeface="Calibri"/>
                <a:sym typeface="Calibri"/>
              </a:rPr>
              <a:t> the </a:t>
            </a:r>
            <a:r>
              <a:rPr b="1" i="0" lang="en-US" sz="2400" u="none" cap="none" strike="noStrike">
                <a:solidFill>
                  <a:schemeClr val="accent3"/>
                </a:solidFill>
                <a:latin typeface="Calibri"/>
                <a:ea typeface="Calibri"/>
                <a:cs typeface="Calibri"/>
                <a:sym typeface="Calibri"/>
              </a:rPr>
              <a:t>best</a:t>
            </a:r>
            <a:r>
              <a:rPr b="0" i="0" lang="en-US" sz="2400" u="none" cap="none" strike="noStrike">
                <a:solidFill>
                  <a:schemeClr val="dk1"/>
                </a:solidFill>
                <a:latin typeface="Calibri"/>
                <a:ea typeface="Calibri"/>
                <a:cs typeface="Calibri"/>
                <a:sym typeface="Calibri"/>
              </a:rPr>
              <a:t> tool for the job</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Systems built this way are inherently </a:t>
            </a:r>
            <a:r>
              <a:rPr b="1" i="0" lang="en-US" sz="2400" u="none" cap="none" strike="noStrike">
                <a:solidFill>
                  <a:schemeClr val="accent3"/>
                </a:solidFill>
                <a:latin typeface="Calibri"/>
                <a:ea typeface="Calibri"/>
                <a:cs typeface="Calibri"/>
                <a:sym typeface="Calibri"/>
              </a:rPr>
              <a:t>loosely coupled</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Teams can deliver and </a:t>
            </a:r>
            <a:r>
              <a:rPr b="1" i="0" lang="en-US" sz="2400" u="none" cap="none" strike="noStrike">
                <a:solidFill>
                  <a:schemeClr val="accent3"/>
                </a:solidFill>
                <a:latin typeface="Calibri"/>
                <a:ea typeface="Calibri"/>
                <a:cs typeface="Calibri"/>
                <a:sym typeface="Calibri"/>
              </a:rPr>
              <a:t>deploy independently</a:t>
            </a:r>
            <a:r>
              <a:rPr b="0" i="0" lang="en-US" sz="2400" u="none" cap="none" strike="noStrike">
                <a:solidFill>
                  <a:schemeClr val="dk1"/>
                </a:solidFill>
                <a:latin typeface="Calibri"/>
                <a:ea typeface="Calibri"/>
                <a:cs typeface="Calibri"/>
                <a:sym typeface="Calibri"/>
              </a:rPr>
              <a:t> from each other</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Enable </a:t>
            </a:r>
            <a:r>
              <a:rPr b="1" i="0" lang="en-US" sz="2400" u="none" cap="none" strike="noStrike">
                <a:solidFill>
                  <a:schemeClr val="accent3"/>
                </a:solidFill>
                <a:latin typeface="Calibri"/>
                <a:ea typeface="Calibri"/>
                <a:cs typeface="Calibri"/>
                <a:sym typeface="Calibri"/>
              </a:rPr>
              <a:t>continuous delivery</a:t>
            </a:r>
            <a:r>
              <a:rPr b="0" i="0" lang="en-US" sz="2400" u="none" cap="none" strike="noStrike">
                <a:solidFill>
                  <a:schemeClr val="dk1"/>
                </a:solidFill>
                <a:latin typeface="Calibri"/>
                <a:ea typeface="Calibri"/>
                <a:cs typeface="Calibri"/>
                <a:sym typeface="Calibri"/>
              </a:rPr>
              <a:t> but allowing frequent releases while the rest of the system continues to be stable</a:t>
            </a:r>
            <a:endParaRPr sz="2400"/>
          </a:p>
          <a:p>
            <a:pPr indent="-288036" lvl="0" marL="457200" marR="0" rtl="0" algn="l">
              <a:lnSpc>
                <a:spcPct val="80000"/>
              </a:lnSpc>
              <a:spcBef>
                <a:spcPts val="592"/>
              </a:spcBef>
              <a:spcAft>
                <a:spcPts val="0"/>
              </a:spcAft>
              <a:buClr>
                <a:schemeClr val="accent3"/>
              </a:buClr>
              <a:buSzPts val="2664"/>
              <a:buFont typeface="Noto Sans Symbols"/>
              <a:buNone/>
            </a:pPr>
            <a:r>
              <a:t/>
            </a:r>
            <a:endParaRPr b="0" i="0" sz="2960" u="none" cap="none" strike="noStrike">
              <a:solidFill>
                <a:schemeClr val="dk1"/>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40" name="Google Shape;340;p56"/>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advantages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7"/>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Solve organizational problems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Teams blocked by or waiting on other teams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Communication overhead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Slow velocity</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346" name="Google Shape;346;p57"/>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1" i="0" lang="en-US" sz="2960" u="none" cap="none" strike="noStrike">
                <a:solidFill>
                  <a:schemeClr val="dk1"/>
                </a:solidFill>
                <a:latin typeface="Calibri"/>
                <a:ea typeface="Calibri"/>
                <a:cs typeface="Calibri"/>
                <a:sym typeface="Calibri"/>
              </a:rPr>
              <a:t>Cause Technical Problems</a:t>
            </a:r>
            <a:endParaRPr/>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Requires Devops, devs deploying and operating their services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Need well defined business domains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More distributed systems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Need an orchestration layer</a:t>
            </a:r>
            <a:endParaRPr b="0" i="0" sz="2400" u="none" cap="none" strike="noStrike">
              <a:solidFill>
                <a:schemeClr val="dk1"/>
              </a:solidFill>
              <a:latin typeface="Calibri"/>
              <a:ea typeface="Calibri"/>
              <a:cs typeface="Calibri"/>
              <a:sym typeface="Calibri"/>
            </a:endParaRPr>
          </a:p>
        </p:txBody>
      </p:sp>
      <p:sp>
        <p:nvSpPr>
          <p:cNvPr id="347" name="Google Shape;347;p57"/>
          <p:cNvSpPr txBox="1"/>
          <p:nvPr>
            <p:ph type="title"/>
          </p:nvPr>
        </p:nvSpPr>
        <p:spPr>
          <a:xfrm>
            <a:off x="628651" y="2857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Art of Scaling</a:t>
            </a:r>
            <a:endParaRPr b="1" i="0" sz="3600" u="none" cap="none" strike="noStrike">
              <a:solidFill>
                <a:schemeClr val="accent3"/>
              </a:solidFill>
              <a:latin typeface="Calibri"/>
              <a:ea typeface="Calibri"/>
              <a:cs typeface="Calibri"/>
              <a:sym typeface="Calibri"/>
            </a:endParaRPr>
          </a:p>
        </p:txBody>
      </p:sp>
      <p:pic>
        <p:nvPicPr>
          <p:cNvPr id="353" name="Google Shape;353;p58"/>
          <p:cNvPicPr preferRelativeResize="0"/>
          <p:nvPr>
            <p:ph idx="1" type="body"/>
          </p:nvPr>
        </p:nvPicPr>
        <p:blipFill rotWithShape="1">
          <a:blip r:embed="rId3">
            <a:alphaModFix/>
          </a:blip>
          <a:srcRect b="0" l="0" r="0" t="0"/>
          <a:stretch/>
        </p:blipFill>
        <p:spPr>
          <a:xfrm>
            <a:off x="1470025" y="1219200"/>
            <a:ext cx="6203950" cy="4652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473034" y="182541"/>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Small Team Size	</a:t>
            </a:r>
            <a:endParaRPr b="1" i="0" sz="3600" u="none" cap="none" strike="noStrike">
              <a:solidFill>
                <a:schemeClr val="accent3"/>
              </a:solidFill>
              <a:latin typeface="Calibri"/>
              <a:ea typeface="Calibri"/>
              <a:cs typeface="Calibri"/>
              <a:sym typeface="Calibri"/>
            </a:endParaRPr>
          </a:p>
        </p:txBody>
      </p:sp>
      <p:sp>
        <p:nvSpPr>
          <p:cNvPr id="359" name="Google Shape;359;p59"/>
          <p:cNvSpPr txBox="1"/>
          <p:nvPr>
            <p:ph idx="1" type="body"/>
          </p:nvPr>
        </p:nvSpPr>
        <p:spPr>
          <a:xfrm>
            <a:off x="457200" y="1295400"/>
            <a:ext cx="6213586"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Build platform with small teams of 6-8 engineer teams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Self Sufficient</a:t>
            </a:r>
            <a:r>
              <a:rPr b="0" i="0" lang="en-US" sz="2400" u="none" cap="none" strike="noStrike">
                <a:solidFill>
                  <a:schemeClr val="dk1"/>
                </a:solidFill>
                <a:latin typeface="Calibri"/>
                <a:ea typeface="Calibri"/>
                <a:cs typeface="Calibri"/>
                <a:sym typeface="Calibri"/>
              </a:rPr>
              <a:t>: Each team completely owns one or more services and has everybody they need to develop functionality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Automate Interfaces: </a:t>
            </a:r>
            <a:r>
              <a:rPr b="0" i="0" lang="en-US" sz="2400" u="none" cap="none" strike="noStrike">
                <a:solidFill>
                  <a:schemeClr val="dk1"/>
                </a:solidFill>
                <a:latin typeface="Calibri"/>
                <a:ea typeface="Calibri"/>
                <a:cs typeface="Calibri"/>
                <a:sym typeface="Calibri"/>
              </a:rPr>
              <a:t>Teams connect to each other through API’s. Teams don’t hire an army of program managers to manage dependencies.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Decentralized</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Teams plan, develop and deploy autonomously</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descr="C:\Users\plamar\Desktop\team.PNG" id="360" name="Google Shape;360;p59"/>
          <p:cNvPicPr preferRelativeResize="0"/>
          <p:nvPr/>
        </p:nvPicPr>
        <p:blipFill rotWithShape="1">
          <a:blip r:embed="rId3">
            <a:alphaModFix/>
          </a:blip>
          <a:srcRect b="0" l="0" r="0" t="0"/>
          <a:stretch/>
        </p:blipFill>
        <p:spPr>
          <a:xfrm>
            <a:off x="7010400" y="4332919"/>
            <a:ext cx="1737681" cy="1295400"/>
          </a:xfrm>
          <a:prstGeom prst="rect">
            <a:avLst/>
          </a:prstGeom>
          <a:noFill/>
          <a:ln>
            <a:noFill/>
          </a:ln>
        </p:spPr>
      </p:pic>
      <p:pic>
        <p:nvPicPr>
          <p:cNvPr descr="C:\Users\plamar\Desktop\pngbase6492a99d97fe100a17.png" id="361" name="Google Shape;361;p59"/>
          <p:cNvPicPr preferRelativeResize="0"/>
          <p:nvPr/>
        </p:nvPicPr>
        <p:blipFill rotWithShape="1">
          <a:blip r:embed="rId4">
            <a:alphaModFix/>
          </a:blip>
          <a:srcRect b="0" l="0" r="0" t="0"/>
          <a:stretch/>
        </p:blipFill>
        <p:spPr>
          <a:xfrm>
            <a:off x="6708537" y="2790328"/>
            <a:ext cx="2164240" cy="1367835"/>
          </a:xfrm>
          <a:prstGeom prst="rect">
            <a:avLst/>
          </a:prstGeom>
          <a:noFill/>
          <a:ln>
            <a:noFill/>
          </a:ln>
        </p:spPr>
      </p:pic>
      <p:pic>
        <p:nvPicPr>
          <p:cNvPr descr="C:\Users\plamar\Desktop\Capture.PNG" id="362" name="Google Shape;362;p59"/>
          <p:cNvPicPr preferRelativeResize="0"/>
          <p:nvPr/>
        </p:nvPicPr>
        <p:blipFill rotWithShape="1">
          <a:blip r:embed="rId5">
            <a:alphaModFix/>
          </a:blip>
          <a:srcRect b="0" l="0" r="0" t="0"/>
          <a:stretch/>
        </p:blipFill>
        <p:spPr>
          <a:xfrm>
            <a:off x="7028213" y="1269663"/>
            <a:ext cx="1844564" cy="1337310"/>
          </a:xfrm>
          <a:prstGeom prst="rect">
            <a:avLst/>
          </a:prstGeom>
          <a:noFill/>
          <a:ln>
            <a:noFill/>
          </a:ln>
        </p:spPr>
      </p:pic>
      <p:sp>
        <p:nvSpPr>
          <p:cNvPr id="363" name="Google Shape;363;p59"/>
          <p:cNvSpPr txBox="1"/>
          <p:nvPr/>
        </p:nvSpPr>
        <p:spPr>
          <a:xfrm>
            <a:off x="1447800" y="5638800"/>
            <a:ext cx="6629400" cy="30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US" sz="1200" u="none" cap="none" strike="noStrike">
                <a:solidFill>
                  <a:schemeClr val="accent1"/>
                </a:solidFill>
                <a:latin typeface="Calibri"/>
                <a:ea typeface="Calibri"/>
                <a:cs typeface="Calibri"/>
                <a:sym typeface="Calibri"/>
              </a:rPr>
              <a:t>Starting and Scaling DevOps in the Enterprise by Gary Gruver </a:t>
            </a:r>
            <a:r>
              <a:rPr b="0" i="0" lang="en-US" sz="1200" u="sng" cap="none" strike="noStrike">
                <a:solidFill>
                  <a:schemeClr val="hlink"/>
                </a:solidFill>
                <a:latin typeface="Calibri"/>
                <a:ea typeface="Calibri"/>
                <a:cs typeface="Calibri"/>
                <a:sym typeface="Calibri"/>
                <a:hlinkClick r:id="rId6"/>
              </a:rPr>
              <a:t>https://www.amazon.com/dp/B01M332BN2/ref=dp-kindle-redirect?_encoding=UTF8&amp;btkr=1</a:t>
            </a:r>
            <a:endParaRPr b="0" i="0" sz="1200" u="none" cap="none" strike="noStrike">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457200" y="0"/>
            <a:ext cx="828675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Small Team Size? Scaling the Organization</a:t>
            </a:r>
            <a:endParaRPr b="1" i="0" sz="3600" u="none" cap="none" strike="noStrike">
              <a:solidFill>
                <a:schemeClr val="accent3"/>
              </a:solidFill>
              <a:latin typeface="Calibri"/>
              <a:ea typeface="Calibri"/>
              <a:cs typeface="Calibri"/>
              <a:sym typeface="Calibri"/>
            </a:endParaRPr>
          </a:p>
        </p:txBody>
      </p:sp>
      <p:sp>
        <p:nvSpPr>
          <p:cNvPr id="369" name="Google Shape;369;p60"/>
          <p:cNvSpPr txBox="1"/>
          <p:nvPr>
            <p:ph idx="1" type="body"/>
          </p:nvPr>
        </p:nvSpPr>
        <p:spPr>
          <a:xfrm>
            <a:off x="455221" y="1486105"/>
            <a:ext cx="5943600" cy="190698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Autonomy</a:t>
            </a:r>
            <a:endParaRPr b="0" i="0" sz="2800" u="none" cap="none" strike="noStrike">
              <a:solidFill>
                <a:schemeClr val="dk1"/>
              </a:solidFill>
              <a:latin typeface="Calibri"/>
              <a:ea typeface="Calibri"/>
              <a:cs typeface="Calibri"/>
              <a:sym typeface="Calibri"/>
            </a:endParaRPr>
          </a:p>
          <a:p>
            <a:pPr indent="-342900" lvl="1" marL="51435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Decentralizes power and creates autonomy which is critical to scaling the organization </a:t>
            </a:r>
            <a:endParaRPr/>
          </a:p>
          <a:p>
            <a:pPr indent="-342900" lvl="1" marL="51435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Each team can focus on the business metric they are responsible for and act autonomously to maximize the metric</a:t>
            </a:r>
            <a:r>
              <a:rPr b="0" i="0" lang="en-US" sz="1600" u="none" cap="none" strike="noStrike">
                <a:solidFill>
                  <a:schemeClr val="dk1"/>
                </a:solidFill>
                <a:latin typeface="Calibri"/>
                <a:ea typeface="Calibri"/>
                <a:cs typeface="Calibri"/>
                <a:sym typeface="Calibri"/>
              </a:rPr>
              <a:t>.  </a:t>
            </a:r>
            <a:endParaRPr/>
          </a:p>
        </p:txBody>
      </p:sp>
      <p:sp>
        <p:nvSpPr>
          <p:cNvPr id="370" name="Google Shape;370;p60"/>
          <p:cNvSpPr txBox="1"/>
          <p:nvPr/>
        </p:nvSpPr>
        <p:spPr>
          <a:xfrm>
            <a:off x="1447800" y="5638800"/>
            <a:ext cx="57912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Science behind why two-pizza team works </a:t>
            </a:r>
            <a:r>
              <a:rPr b="0" i="0" lang="en-US" sz="1200" u="sng" cap="none" strike="noStrike">
                <a:solidFill>
                  <a:schemeClr val="hlink"/>
                </a:solidFill>
                <a:latin typeface="Calibri"/>
                <a:ea typeface="Calibri"/>
                <a:cs typeface="Calibri"/>
                <a:sym typeface="Calibri"/>
                <a:hlinkClick r:id="rId3"/>
              </a:rPr>
              <a:t>http://blog.idonethis.com/two-pizza-team/</a:t>
            </a:r>
            <a:r>
              <a:rPr b="0" i="0" lang="en-US" sz="1200" u="none" cap="none" strike="noStrike">
                <a:solidFill>
                  <a:schemeClr val="dk1"/>
                </a:solidFill>
                <a:latin typeface="Calibri"/>
                <a:ea typeface="Calibri"/>
                <a:cs typeface="Calibri"/>
                <a:sym typeface="Calibri"/>
              </a:rPr>
              <a:t> ITRevolution, Conways Law by Gene Kim </a:t>
            </a:r>
            <a:r>
              <a:rPr b="0" i="0" lang="en-US" sz="1200" u="sng" cap="none" strike="noStrike">
                <a:solidFill>
                  <a:schemeClr val="hlink"/>
                </a:solidFill>
                <a:latin typeface="Calibri"/>
                <a:ea typeface="Calibri"/>
                <a:cs typeface="Calibri"/>
                <a:sym typeface="Calibri"/>
                <a:hlinkClick r:id="rId4"/>
              </a:rPr>
              <a:t>http://itrevolution.com/conways-law/</a:t>
            </a:r>
            <a:endParaRPr b="0" i="0" sz="1400" u="none" cap="none" strike="noStrike">
              <a:solidFill>
                <a:srgbClr val="000000"/>
              </a:solidFill>
              <a:latin typeface="Arial"/>
              <a:ea typeface="Arial"/>
              <a:cs typeface="Arial"/>
              <a:sym typeface="Arial"/>
            </a:endParaRPr>
          </a:p>
        </p:txBody>
      </p:sp>
      <p:pic>
        <p:nvPicPr>
          <p:cNvPr descr="C:\Users\plamar\Desktop\team.PNG" id="371" name="Google Shape;371;p60"/>
          <p:cNvPicPr preferRelativeResize="0"/>
          <p:nvPr/>
        </p:nvPicPr>
        <p:blipFill rotWithShape="1">
          <a:blip r:embed="rId5">
            <a:alphaModFix/>
          </a:blip>
          <a:srcRect b="0" l="0" r="0" t="0"/>
          <a:stretch/>
        </p:blipFill>
        <p:spPr>
          <a:xfrm>
            <a:off x="6477000" y="1905000"/>
            <a:ext cx="2209800" cy="1647354"/>
          </a:xfrm>
          <a:prstGeom prst="rect">
            <a:avLst/>
          </a:prstGeom>
          <a:noFill/>
          <a:ln>
            <a:noFill/>
          </a:ln>
        </p:spPr>
      </p:pic>
      <p:pic>
        <p:nvPicPr>
          <p:cNvPr descr="C:\Users\plamar\Desktop\pngbase6492a99d97fe100a17.png" id="372" name="Google Shape;372;p60"/>
          <p:cNvPicPr preferRelativeResize="0"/>
          <p:nvPr/>
        </p:nvPicPr>
        <p:blipFill rotWithShape="1">
          <a:blip r:embed="rId6">
            <a:alphaModFix/>
          </a:blip>
          <a:srcRect b="0" l="0" r="0" t="0"/>
          <a:stretch/>
        </p:blipFill>
        <p:spPr>
          <a:xfrm>
            <a:off x="6560659" y="3886201"/>
            <a:ext cx="2164240" cy="1367835"/>
          </a:xfrm>
          <a:prstGeom prst="rect">
            <a:avLst/>
          </a:prstGeom>
          <a:noFill/>
          <a:ln>
            <a:noFill/>
          </a:ln>
        </p:spPr>
      </p:pic>
      <p:sp>
        <p:nvSpPr>
          <p:cNvPr id="373" name="Google Shape;373;p60"/>
          <p:cNvSpPr txBox="1"/>
          <p:nvPr/>
        </p:nvSpPr>
        <p:spPr>
          <a:xfrm>
            <a:off x="457200" y="3393089"/>
            <a:ext cx="6019800" cy="18609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alibri"/>
                <a:ea typeface="Calibri"/>
                <a:cs typeface="Calibri"/>
                <a:sym typeface="Calibri"/>
              </a:rPr>
              <a:t>Amazon CTO Werner Vogels explained the advantages of this structure to Larry Dignan of </a:t>
            </a:r>
            <a:r>
              <a:rPr b="0" i="1" lang="en-US" sz="1400" u="none" cap="none" strike="noStrike">
                <a:solidFill>
                  <a:schemeClr val="dk1"/>
                </a:solidFill>
                <a:latin typeface="Calibri"/>
                <a:ea typeface="Calibri"/>
                <a:cs typeface="Calibri"/>
                <a:sym typeface="Calibri"/>
              </a:rPr>
              <a:t>Baseline </a:t>
            </a:r>
            <a:r>
              <a:rPr b="0" i="0" lang="en-US" sz="1400" u="none" cap="none" strike="noStrike">
                <a:solidFill>
                  <a:schemeClr val="dk1"/>
                </a:solidFill>
                <a:latin typeface="Calibri"/>
                <a:ea typeface="Calibri"/>
                <a:cs typeface="Calibri"/>
                <a:sym typeface="Calibri"/>
              </a:rPr>
              <a:t>in 2005. Dignan writes: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800"/>
              <a:buFont typeface="Arial"/>
              <a:buNone/>
            </a:pPr>
            <a:r>
              <a:rPr b="0" i="1" lang="en-US" sz="1800" u="none" cap="none" strike="noStrike">
                <a:solidFill>
                  <a:schemeClr val="dk1"/>
                </a:solidFill>
                <a:latin typeface="Calibri"/>
                <a:ea typeface="Calibri"/>
                <a:cs typeface="Calibri"/>
                <a:sym typeface="Calibri"/>
              </a:rPr>
              <a:t>“</a:t>
            </a:r>
            <a:r>
              <a:rPr b="0" i="1" lang="en-US" sz="1400" u="none" cap="none" strike="noStrike">
                <a:solidFill>
                  <a:schemeClr val="dk1"/>
                </a:solidFill>
                <a:latin typeface="Calibri"/>
                <a:ea typeface="Calibri"/>
                <a:cs typeface="Calibri"/>
                <a:sym typeface="Calibri"/>
              </a:rPr>
              <a:t>Small teams are fast…and don’t get bogged down in so-called administrivia….Each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endParaRPr b="0" i="0" sz="1400" u="none" cap="none" strike="noStrike">
              <a:solidFill>
                <a:srgbClr val="000000"/>
              </a:solidFill>
              <a:latin typeface="Arial"/>
              <a:ea typeface="Arial"/>
              <a:cs typeface="Arial"/>
              <a:sym typeface="Arial"/>
            </a:endParaRPr>
          </a:p>
          <a:p>
            <a:pPr indent="0" lvl="0" marL="0" marR="0" rtl="0" algn="l">
              <a:lnSpc>
                <a:spcPct val="95000"/>
              </a:lnSpc>
              <a:spcBef>
                <a:spcPts val="3000"/>
              </a:spcBef>
              <a:spcAft>
                <a:spcPts val="0"/>
              </a:spcAft>
              <a:buClr>
                <a:schemeClr val="accent1"/>
              </a:buClr>
              <a:buSzPts val="1400"/>
              <a:buFont typeface="Arial"/>
              <a:buNone/>
            </a:pPr>
            <a:r>
              <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do Microservices?</a:t>
            </a:r>
            <a:endParaRPr/>
          </a:p>
        </p:txBody>
      </p:sp>
      <p:sp>
        <p:nvSpPr>
          <p:cNvPr id="379" name="Google Shape;379;p61"/>
          <p:cNvSpPr txBox="1"/>
          <p:nvPr>
            <p:ph idx="1" type="body"/>
          </p:nvPr>
        </p:nvSpPr>
        <p:spPr>
          <a:xfrm>
            <a:off x="457206" y="1524001"/>
            <a:ext cx="3685403" cy="41147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Reduce complexity, increase success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According to a Gartner survey of 150 participants in 2011, the failure of projects exceeding $1 million was found to be almost 50% higher than for projects with budgets below $350,000.</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This result was reinforced by prior Gartner IT projects which found small IT projects to experience a one-third lower failure rate than large projects</a:t>
            </a:r>
            <a:endParaRPr/>
          </a:p>
        </p:txBody>
      </p:sp>
      <p:pic>
        <p:nvPicPr>
          <p:cNvPr id="380" name="Google Shape;380;p61"/>
          <p:cNvPicPr preferRelativeResize="0"/>
          <p:nvPr/>
        </p:nvPicPr>
        <p:blipFill rotWithShape="1">
          <a:blip r:embed="rId3">
            <a:alphaModFix/>
          </a:blip>
          <a:srcRect b="0" l="0" r="0" t="0"/>
          <a:stretch/>
        </p:blipFill>
        <p:spPr>
          <a:xfrm>
            <a:off x="4267200" y="2362200"/>
            <a:ext cx="4614863" cy="1794867"/>
          </a:xfrm>
          <a:prstGeom prst="rect">
            <a:avLst/>
          </a:prstGeom>
          <a:noFill/>
          <a:ln>
            <a:noFill/>
          </a:ln>
        </p:spPr>
      </p:pic>
      <p:sp>
        <p:nvSpPr>
          <p:cNvPr id="381" name="Google Shape;381;p61"/>
          <p:cNvSpPr txBox="1"/>
          <p:nvPr/>
        </p:nvSpPr>
        <p:spPr>
          <a:xfrm>
            <a:off x="457206" y="5832059"/>
            <a:ext cx="7302843" cy="2540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1"/>
              <a:buFont typeface="Arial"/>
              <a:buNone/>
            </a:pPr>
            <a:r>
              <a:rPr b="0" i="0" lang="en-US" sz="1051" u="sng" cap="none" strike="noStrike">
                <a:solidFill>
                  <a:schemeClr val="hlink"/>
                </a:solidFill>
                <a:latin typeface="Arial"/>
                <a:ea typeface="Arial"/>
                <a:cs typeface="Arial"/>
                <a:sym typeface="Arial"/>
                <a:hlinkClick r:id="rId4"/>
              </a:rPr>
              <a:t>https://thisiswhatgoodlookslike.com/2012/06/10/gartner-survey-shows-why-projects-fail/</a:t>
            </a:r>
            <a:endParaRPr b="0" i="0" sz="1051"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Hairball(</a:t>
            </a:r>
            <a:r>
              <a:rPr b="1" i="1" lang="en-US" sz="3600" u="none" cap="none" strike="noStrike">
                <a:solidFill>
                  <a:schemeClr val="accent3"/>
                </a:solidFill>
                <a:latin typeface="Calibri"/>
                <a:ea typeface="Calibri"/>
                <a:cs typeface="Calibri"/>
                <a:sym typeface="Calibri"/>
              </a:rPr>
              <a:t>monolith</a:t>
            </a:r>
            <a:r>
              <a:rPr lang="en-US"/>
              <a:t>)</a:t>
            </a:r>
            <a:endParaRPr b="1" i="0" sz="3600" u="none" cap="none" strike="noStrike">
              <a:solidFill>
                <a:schemeClr val="accent3"/>
              </a:solidFill>
              <a:latin typeface="Calibri"/>
              <a:ea typeface="Calibri"/>
              <a:cs typeface="Calibri"/>
              <a:sym typeface="Calibri"/>
            </a:endParaRPr>
          </a:p>
        </p:txBody>
      </p:sp>
      <p:pic>
        <p:nvPicPr>
          <p:cNvPr id="388" name="Google Shape;388;p62"/>
          <p:cNvPicPr preferRelativeResize="0"/>
          <p:nvPr/>
        </p:nvPicPr>
        <p:blipFill rotWithShape="1">
          <a:blip r:embed="rId3">
            <a:alphaModFix/>
          </a:blip>
          <a:srcRect b="0" l="0" r="0" t="0"/>
          <a:stretch/>
        </p:blipFill>
        <p:spPr>
          <a:xfrm>
            <a:off x="127000" y="1676401"/>
            <a:ext cx="8890000" cy="3495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Because Conway’s Law</a:t>
            </a:r>
            <a:endParaRPr b="1" i="0" sz="3600" u="none" cap="none" strike="noStrike">
              <a:solidFill>
                <a:schemeClr val="accent3"/>
              </a:solidFill>
              <a:latin typeface="Calibri"/>
              <a:ea typeface="Calibri"/>
              <a:cs typeface="Calibri"/>
              <a:sym typeface="Calibri"/>
            </a:endParaRPr>
          </a:p>
        </p:txBody>
      </p:sp>
      <p:sp>
        <p:nvSpPr>
          <p:cNvPr id="394" name="Google Shape;394;p63"/>
          <p:cNvSpPr txBox="1"/>
          <p:nvPr/>
        </p:nvSpPr>
        <p:spPr>
          <a:xfrm>
            <a:off x="762000" y="1544629"/>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“Organizations which design systems … are constrained to produce designs which are copies of the communication structures of these organizations.”</a:t>
            </a:r>
            <a:br>
              <a:rPr b="0" i="1" lang="en-US" sz="2400" u="none" cap="none" strike="noStrike">
                <a:solidFill>
                  <a:srgbClr val="E87722"/>
                </a:solidFill>
                <a:latin typeface="Calibri"/>
                <a:ea typeface="Calibri"/>
                <a:cs typeface="Calibri"/>
                <a:sym typeface="Calibri"/>
              </a:rPr>
            </a:br>
            <a:r>
              <a:rPr b="0" i="0" lang="en-US" sz="1200" u="none" cap="none" strike="noStrike">
                <a:solidFill>
                  <a:schemeClr val="accent4"/>
                </a:solidFill>
                <a:latin typeface="Calibri"/>
                <a:ea typeface="Calibri"/>
                <a:cs typeface="Calibri"/>
                <a:sym typeface="Calibri"/>
              </a:rPr>
              <a:t> –Melvin Conway </a:t>
            </a:r>
            <a:endParaRPr b="0" i="1" sz="1200" u="none" cap="none" strike="noStrike">
              <a:solidFill>
                <a:schemeClr val="accent4"/>
              </a:solidFill>
              <a:latin typeface="Calibri"/>
              <a:ea typeface="Calibri"/>
              <a:cs typeface="Calibri"/>
              <a:sym typeface="Calibri"/>
            </a:endParaRPr>
          </a:p>
        </p:txBody>
      </p:sp>
      <p:pic>
        <p:nvPicPr>
          <p:cNvPr descr="spike_for_PPT.png" id="395" name="Google Shape;395;p63"/>
          <p:cNvPicPr preferRelativeResize="0"/>
          <p:nvPr/>
        </p:nvPicPr>
        <p:blipFill rotWithShape="1">
          <a:blip r:embed="rId3">
            <a:alphaModFix amt="30000"/>
          </a:blip>
          <a:srcRect b="0" l="0" r="0" t="0"/>
          <a:stretch/>
        </p:blipFill>
        <p:spPr>
          <a:xfrm rot="10800000">
            <a:off x="2084470" y="838201"/>
            <a:ext cx="4975062" cy="674681"/>
          </a:xfrm>
          <a:prstGeom prst="rect">
            <a:avLst/>
          </a:prstGeom>
          <a:noFill/>
          <a:ln>
            <a:noFill/>
          </a:ln>
        </p:spPr>
      </p:pic>
      <p:pic>
        <p:nvPicPr>
          <p:cNvPr descr="spike_for_PPT.png" id="396" name="Google Shape;396;p63"/>
          <p:cNvPicPr preferRelativeResize="0"/>
          <p:nvPr/>
        </p:nvPicPr>
        <p:blipFill rotWithShape="1">
          <a:blip r:embed="rId3">
            <a:alphaModFix amt="30000"/>
          </a:blip>
          <a:srcRect b="0" l="0" r="0" t="0"/>
          <a:stretch/>
        </p:blipFill>
        <p:spPr>
          <a:xfrm>
            <a:off x="2084470" y="2754470"/>
            <a:ext cx="4975062" cy="674681"/>
          </a:xfrm>
          <a:prstGeom prst="rect">
            <a:avLst/>
          </a:prstGeom>
          <a:noFill/>
          <a:ln>
            <a:noFill/>
          </a:ln>
        </p:spPr>
      </p:pic>
      <p:pic>
        <p:nvPicPr>
          <p:cNvPr id="397" name="Google Shape;397;p63"/>
          <p:cNvPicPr preferRelativeResize="0"/>
          <p:nvPr/>
        </p:nvPicPr>
        <p:blipFill rotWithShape="1">
          <a:blip r:embed="rId4">
            <a:alphaModFix/>
          </a:blip>
          <a:srcRect b="0" l="0" r="0" t="0"/>
          <a:stretch/>
        </p:blipFill>
        <p:spPr>
          <a:xfrm>
            <a:off x="5416550" y="3471283"/>
            <a:ext cx="3098800" cy="2562044"/>
          </a:xfrm>
          <a:prstGeom prst="rect">
            <a:avLst/>
          </a:prstGeom>
          <a:noFill/>
          <a:ln>
            <a:noFill/>
          </a:ln>
        </p:spPr>
      </p:pic>
      <p:pic>
        <p:nvPicPr>
          <p:cNvPr id="398" name="Google Shape;398;p63"/>
          <p:cNvPicPr preferRelativeResize="0"/>
          <p:nvPr/>
        </p:nvPicPr>
        <p:blipFill rotWithShape="1">
          <a:blip r:embed="rId5">
            <a:alphaModFix/>
          </a:blip>
          <a:srcRect b="0" l="0" r="0" t="0"/>
          <a:stretch/>
        </p:blipFill>
        <p:spPr>
          <a:xfrm>
            <a:off x="163977" y="3634249"/>
            <a:ext cx="4173280" cy="2399078"/>
          </a:xfrm>
          <a:prstGeom prst="rect">
            <a:avLst/>
          </a:prstGeom>
          <a:noFill/>
          <a:ln>
            <a:noFill/>
          </a:ln>
        </p:spPr>
      </p:pic>
      <p:sp>
        <p:nvSpPr>
          <p:cNvPr id="399" name="Google Shape;399;p63"/>
          <p:cNvSpPr txBox="1"/>
          <p:nvPr/>
        </p:nvSpPr>
        <p:spPr>
          <a:xfrm>
            <a:off x="1374317" y="3287725"/>
            <a:ext cx="1752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Do This</a:t>
            </a:r>
            <a:endParaRPr b="0" i="0" sz="1800" u="none" cap="none" strike="noStrike">
              <a:solidFill>
                <a:schemeClr val="dk1"/>
              </a:solidFill>
              <a:latin typeface="Arial"/>
              <a:ea typeface="Arial"/>
              <a:cs typeface="Arial"/>
              <a:sym typeface="Arial"/>
            </a:endParaRPr>
          </a:p>
        </p:txBody>
      </p:sp>
      <p:sp>
        <p:nvSpPr>
          <p:cNvPr id="400" name="Google Shape;400;p63"/>
          <p:cNvSpPr txBox="1"/>
          <p:nvPr/>
        </p:nvSpPr>
        <p:spPr>
          <a:xfrm>
            <a:off x="6300034" y="3165421"/>
            <a:ext cx="1752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Not that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61388" y="1066800"/>
            <a:ext cx="8396863" cy="465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509"/>
              <a:buFont typeface="Calibri"/>
              <a:buNone/>
            </a:pPr>
            <a:r>
              <a:rPr b="1" i="0" lang="en-US" sz="3509" u="none" cap="none" strike="noStrike">
                <a:solidFill>
                  <a:schemeClr val="accent3"/>
                </a:solidFill>
                <a:latin typeface="Calibri"/>
                <a:ea typeface="Calibri"/>
                <a:cs typeface="Calibri"/>
                <a:sym typeface="Calibri"/>
              </a:rPr>
              <a:t>Microservice building blocks</a:t>
            </a:r>
            <a:endParaRPr b="1" i="0" sz="3509" u="none" cap="none" strike="noStrike">
              <a:solidFill>
                <a:schemeClr val="accent3"/>
              </a:solidFill>
              <a:latin typeface="Calibri"/>
              <a:ea typeface="Calibri"/>
              <a:cs typeface="Calibri"/>
              <a:sym typeface="Calibri"/>
            </a:endParaRPr>
          </a:p>
        </p:txBody>
      </p:sp>
      <p:sp>
        <p:nvSpPr>
          <p:cNvPr id="406" name="Google Shape;406;p64"/>
          <p:cNvSpPr txBox="1"/>
          <p:nvPr/>
        </p:nvSpPr>
        <p:spPr>
          <a:xfrm>
            <a:off x="0" y="1826467"/>
            <a:ext cx="8801828" cy="309539"/>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Calibri"/>
              <a:buNone/>
            </a:pPr>
            <a:r>
              <a:t/>
            </a:r>
            <a:endParaRPr b="0" i="0" sz="3000" u="none" cap="none" strike="noStrike">
              <a:solidFill>
                <a:srgbClr val="7F7F7F"/>
              </a:solidFill>
              <a:latin typeface="Calibri"/>
              <a:ea typeface="Calibri"/>
              <a:cs typeface="Calibri"/>
              <a:sym typeface="Calibri"/>
            </a:endParaRPr>
          </a:p>
        </p:txBody>
      </p:sp>
      <p:pic>
        <p:nvPicPr>
          <p:cNvPr id="407" name="Google Shape;407;p64"/>
          <p:cNvPicPr preferRelativeResize="0"/>
          <p:nvPr/>
        </p:nvPicPr>
        <p:blipFill rotWithShape="1">
          <a:blip r:embed="rId3">
            <a:alphaModFix/>
          </a:blip>
          <a:srcRect b="18940" l="0" r="0" t="10918"/>
          <a:stretch/>
        </p:blipFill>
        <p:spPr>
          <a:xfrm>
            <a:off x="2438400" y="2205619"/>
            <a:ext cx="4343400" cy="1669670"/>
          </a:xfrm>
          <a:prstGeom prst="rect">
            <a:avLst/>
          </a:prstGeom>
          <a:noFill/>
          <a:ln>
            <a:noFill/>
          </a:ln>
        </p:spPr>
      </p:pic>
      <p:sp>
        <p:nvSpPr>
          <p:cNvPr id="408" name="Google Shape;408;p64"/>
          <p:cNvSpPr txBox="1"/>
          <p:nvPr/>
        </p:nvSpPr>
        <p:spPr>
          <a:xfrm>
            <a:off x="463168" y="4114801"/>
            <a:ext cx="8338661"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APIs provide the flexibility for businesses to grow by adopting new business models and enable accelerated development of new applications.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It is like picking different LEGO blocks to build a toy house.</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06" name="Google Shape;206;p38"/>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07" name="Google Shape;207;p38"/>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Clean Architecture</a:t>
            </a:r>
            <a:endParaRPr b="1" i="0" sz="3600" u="none" cap="none" strike="noStrike">
              <a:solidFill>
                <a:schemeClr val="accent3"/>
              </a:solidFill>
              <a:latin typeface="Calibri"/>
              <a:ea typeface="Calibri"/>
              <a:cs typeface="Calibri"/>
              <a:sym typeface="Calibri"/>
            </a:endParaRPr>
          </a:p>
        </p:txBody>
      </p:sp>
      <p:sp>
        <p:nvSpPr>
          <p:cNvPr id="415" name="Google Shape;415;p65"/>
          <p:cNvSpPr txBox="1"/>
          <p:nvPr>
            <p:ph idx="1" type="body"/>
          </p:nvPr>
        </p:nvSpPr>
        <p:spPr>
          <a:xfrm>
            <a:off x="4191000" y="1524000"/>
            <a:ext cx="432435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The central rule of The Clean Architecture is the Dependency Rule, which says:</a:t>
            </a:r>
            <a:endParaRPr/>
          </a:p>
          <a:p>
            <a:pPr indent="0" lvl="0" marL="0" marR="0" rtl="0" algn="l">
              <a:lnSpc>
                <a:spcPct val="90000"/>
              </a:lnSpc>
              <a:spcBef>
                <a:spcPts val="640"/>
              </a:spcBef>
              <a:spcAft>
                <a:spcPts val="0"/>
              </a:spcAft>
              <a:buClr>
                <a:schemeClr val="accent3"/>
              </a:buClr>
              <a:buSzPts val="2880"/>
              <a:buFont typeface="Noto Sans Symbols"/>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Source code dependencies can only point inwards</a:t>
            </a:r>
            <a:endParaRPr/>
          </a:p>
          <a:p>
            <a:pPr indent="0" lvl="0" marL="0" marR="0" rtl="0" algn="l">
              <a:lnSpc>
                <a:spcPct val="90000"/>
              </a:lnSpc>
              <a:spcBef>
                <a:spcPts val="64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(Dependency Injection)</a:t>
            </a:r>
            <a:endParaRPr b="1" i="0" sz="3200" u="none" cap="none" strike="noStrike">
              <a:solidFill>
                <a:schemeClr val="dk1"/>
              </a:solidFill>
              <a:latin typeface="Calibri"/>
              <a:ea typeface="Calibri"/>
              <a:cs typeface="Calibri"/>
              <a:sym typeface="Calibri"/>
            </a:endParaRPr>
          </a:p>
        </p:txBody>
      </p:sp>
      <p:pic>
        <p:nvPicPr>
          <p:cNvPr id="416" name="Google Shape;416;p65"/>
          <p:cNvPicPr preferRelativeResize="0"/>
          <p:nvPr/>
        </p:nvPicPr>
        <p:blipFill rotWithShape="1">
          <a:blip r:embed="rId3">
            <a:alphaModFix/>
          </a:blip>
          <a:srcRect b="0" l="0" r="0" t="0"/>
          <a:stretch/>
        </p:blipFill>
        <p:spPr>
          <a:xfrm>
            <a:off x="381000" y="1981200"/>
            <a:ext cx="3581400" cy="31046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b="1" i="0" sz="3600" u="none" cap="none" strike="noStrike">
              <a:solidFill>
                <a:schemeClr val="accent3"/>
              </a:solidFill>
              <a:latin typeface="Calibri"/>
              <a:ea typeface="Calibri"/>
              <a:cs typeface="Calibri"/>
              <a:sym typeface="Calibri"/>
            </a:endParaRPr>
          </a:p>
        </p:txBody>
      </p:sp>
      <p:sp>
        <p:nvSpPr>
          <p:cNvPr id="422" name="Google Shape;422;p66"/>
          <p:cNvSpPr txBox="1"/>
          <p:nvPr>
            <p:ph idx="1" type="body"/>
          </p:nvPr>
        </p:nvSpPr>
        <p:spPr>
          <a:xfrm>
            <a:off x="628650" y="1524000"/>
            <a:ext cx="82105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USE</a:t>
            </a:r>
            <a:r>
              <a:rPr b="0" i="0" lang="en-US" sz="2400" u="none" cap="none" strike="noStrike">
                <a:solidFill>
                  <a:schemeClr val="dk1"/>
                </a:solidFill>
                <a:latin typeface="Calibri"/>
                <a:ea typeface="Calibri"/>
                <a:cs typeface="Calibri"/>
                <a:sym typeface="Calibri"/>
              </a:rPr>
              <a:t> method (Brendan Gregg)</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For every resource, check</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Utilization</a:t>
            </a:r>
            <a:r>
              <a:rPr b="0" i="0" lang="en-US" sz="2000" u="none" cap="none" strike="noStrike">
                <a:solidFill>
                  <a:schemeClr val="dk1"/>
                </a:solidFill>
                <a:latin typeface="Calibri"/>
                <a:ea typeface="Calibri"/>
                <a:cs typeface="Calibri"/>
                <a:sym typeface="Calibri"/>
              </a:rPr>
              <a:t>: average time that the resource was busy servicing work</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One disk is running at 90%</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Saturation: </a:t>
            </a:r>
            <a:r>
              <a:rPr b="0" i="0" lang="en-US" sz="2000" u="none" cap="none" strike="noStrike">
                <a:solidFill>
                  <a:schemeClr val="dk1"/>
                </a:solidFill>
                <a:latin typeface="Calibri"/>
                <a:ea typeface="Calibri"/>
                <a:cs typeface="Calibri"/>
                <a:sym typeface="Calibri"/>
              </a:rPr>
              <a:t>the degree to which the resource has extra work which it can’t service, often queued</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The CPUs have an average run queue length of four</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Error count </a:t>
            </a:r>
            <a:r>
              <a:rPr b="0" i="0" lang="en-US" sz="2000" u="none" cap="none" strike="noStrike">
                <a:solidFill>
                  <a:schemeClr val="dk1"/>
                </a:solidFill>
                <a:latin typeface="Calibri"/>
                <a:ea typeface="Calibri"/>
                <a:cs typeface="Calibri"/>
                <a:sym typeface="Calibri"/>
              </a:rPr>
              <a:t>(rate): the count of error events</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This network interface has had fifty late collisions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resources such as queues, CPU’s, memory, interconnects, etc</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67"/>
          <p:cNvPicPr preferRelativeResize="0"/>
          <p:nvPr>
            <p:ph idx="1" type="body"/>
          </p:nvPr>
        </p:nvPicPr>
        <p:blipFill rotWithShape="1">
          <a:blip r:embed="rId3">
            <a:alphaModFix/>
          </a:blip>
          <a:srcRect b="0" l="0" r="0" t="0"/>
          <a:stretch/>
        </p:blipFill>
        <p:spPr>
          <a:xfrm>
            <a:off x="762000" y="381000"/>
            <a:ext cx="7637690" cy="53463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b="1" i="0" sz="3600" u="none" cap="none" strike="noStrike">
              <a:solidFill>
                <a:schemeClr val="accent3"/>
              </a:solidFill>
              <a:latin typeface="Calibri"/>
              <a:ea typeface="Calibri"/>
              <a:cs typeface="Calibri"/>
              <a:sym typeface="Calibri"/>
            </a:endParaRPr>
          </a:p>
        </p:txBody>
      </p:sp>
      <p:sp>
        <p:nvSpPr>
          <p:cNvPr id="433" name="Google Shape;433;p68"/>
          <p:cNvSpPr txBox="1"/>
          <p:nvPr/>
        </p:nvSpPr>
        <p:spPr>
          <a:xfrm>
            <a:off x="628651" y="1524001"/>
            <a:ext cx="3867150" cy="2285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RED</a:t>
            </a:r>
            <a:r>
              <a:rPr b="0" i="0" lang="en-US" sz="2000" u="none" cap="none" strike="noStrike">
                <a:solidFill>
                  <a:schemeClr val="dk1"/>
                </a:solidFill>
                <a:latin typeface="Calibri"/>
                <a:ea typeface="Calibri"/>
                <a:cs typeface="Calibri"/>
                <a:sym typeface="Calibri"/>
              </a:rPr>
              <a:t> method (Tom Wilkie)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For every service, check that</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Request count </a:t>
            </a:r>
            <a:r>
              <a:rPr b="0" i="0" lang="en-US" sz="2200" u="none" cap="none" strike="noStrike">
                <a:solidFill>
                  <a:schemeClr val="dk1"/>
                </a:solidFill>
                <a:latin typeface="Calibri"/>
                <a:ea typeface="Calibri"/>
                <a:cs typeface="Calibri"/>
                <a:sym typeface="Calibri"/>
              </a:rPr>
              <a:t>(rate)</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Error count </a:t>
            </a:r>
            <a:r>
              <a:rPr b="0" i="0" lang="en-US" sz="2200" u="none" cap="none" strike="noStrike">
                <a:solidFill>
                  <a:schemeClr val="dk1"/>
                </a:solidFill>
                <a:latin typeface="Calibri"/>
                <a:ea typeface="Calibri"/>
                <a:cs typeface="Calibri"/>
                <a:sym typeface="Calibri"/>
              </a:rPr>
              <a:t>(rate)</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Duration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Are within SLO/A </a:t>
            </a:r>
            <a:r>
              <a:rPr b="0" i="1" lang="en-US" sz="1400" u="none" cap="none" strike="noStrike">
                <a:solidFill>
                  <a:schemeClr val="dk1"/>
                </a:solidFill>
                <a:latin typeface="Calibri"/>
                <a:ea typeface="Calibri"/>
                <a:cs typeface="Calibri"/>
                <a:sym typeface="Calibri"/>
              </a:rPr>
              <a:t>(service level objectives)</a:t>
            </a:r>
            <a:endParaRPr b="0" i="1" sz="1400" u="none" cap="none" strike="noStrike">
              <a:solidFill>
                <a:srgbClr val="000000"/>
              </a:solidFill>
              <a:latin typeface="Arial"/>
              <a:ea typeface="Arial"/>
              <a:cs typeface="Arial"/>
              <a:sym typeface="Arial"/>
            </a:endParaRPr>
          </a:p>
          <a:p>
            <a:pPr indent="-457200" lvl="0" marL="457200" marR="0" rtl="0" algn="l">
              <a:lnSpc>
                <a:spcPct val="8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API endpoints</a:t>
            </a:r>
            <a:endParaRPr b="0" i="0" sz="2000" u="none" cap="none" strike="noStrike">
              <a:solidFill>
                <a:schemeClr val="dk1"/>
              </a:solidFill>
              <a:latin typeface="Calibri"/>
              <a:ea typeface="Calibri"/>
              <a:cs typeface="Calibri"/>
              <a:sym typeface="Calibri"/>
            </a:endParaRPr>
          </a:p>
        </p:txBody>
      </p:sp>
      <p:sp>
        <p:nvSpPr>
          <p:cNvPr id="434" name="Google Shape;434;p68"/>
          <p:cNvSpPr txBox="1"/>
          <p:nvPr/>
        </p:nvSpPr>
        <p:spPr>
          <a:xfrm>
            <a:off x="628650" y="3962401"/>
            <a:ext cx="8362948" cy="20573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All good instrumentation libraries monitoring and trending systems (Prometheus, Graphite, etc) have at least three main primitives</a:t>
            </a:r>
            <a:endParaRPr b="0" i="0" sz="1400" u="none" cap="none" strike="noStrike">
              <a:solidFill>
                <a:srgbClr val="000000"/>
              </a:solidFill>
              <a:latin typeface="Arial"/>
              <a:ea typeface="Arial"/>
              <a:cs typeface="Arial"/>
              <a:sym typeface="Arial"/>
            </a:endParaRPr>
          </a:p>
          <a:p>
            <a:pPr indent="-317500" lvl="0" marL="457200" marR="0" rtl="0" algn="l">
              <a:lnSpc>
                <a:spcPct val="80000"/>
              </a:lnSpc>
              <a:spcBef>
                <a:spcPts val="37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Counter: records events that happen such as incoming requests, bad requests, errors, etc</a:t>
            </a:r>
            <a:endParaRPr b="0" i="0" sz="1400" u="none" cap="none" strike="noStrike">
              <a:solidFill>
                <a:schemeClr val="dk1"/>
              </a:solidFill>
              <a:latin typeface="Calibri"/>
              <a:ea typeface="Calibri"/>
              <a:cs typeface="Calibri"/>
              <a:sym typeface="Calibri"/>
            </a:endParaRPr>
          </a:p>
          <a:p>
            <a:pPr indent="-317500" lvl="0" marL="457200" marR="0" rtl="0" algn="l">
              <a:lnSpc>
                <a:spcPct val="80000"/>
              </a:lnSpc>
              <a:spcBef>
                <a:spcPts val="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Gauge: records things that fluctuate over time such as the size of a threadpool</a:t>
            </a:r>
            <a:endParaRPr b="0" i="0" sz="1400" u="none" cap="none" strike="noStrike">
              <a:solidFill>
                <a:schemeClr val="dk1"/>
              </a:solidFill>
              <a:latin typeface="Calibri"/>
              <a:ea typeface="Calibri"/>
              <a:cs typeface="Calibri"/>
              <a:sym typeface="Calibri"/>
            </a:endParaRPr>
          </a:p>
          <a:p>
            <a:pPr indent="-317500" lvl="0" marL="457200" marR="0" rtl="0" algn="l">
              <a:lnSpc>
                <a:spcPct val="80000"/>
              </a:lnSpc>
              <a:spcBef>
                <a:spcPts val="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Histogram: records observations of scalar quantities of events such as request durations</a:t>
            </a:r>
            <a:endParaRPr b="0" i="0" sz="1400" u="none" cap="none" strike="noStrike">
              <a:solidFill>
                <a:srgbClr val="000000"/>
              </a:solidFill>
              <a:latin typeface="Arial"/>
              <a:ea typeface="Arial"/>
              <a:cs typeface="Arial"/>
              <a:sym typeface="Arial"/>
            </a:endParaRPr>
          </a:p>
        </p:txBody>
      </p:sp>
      <p:sp>
        <p:nvSpPr>
          <p:cNvPr id="435" name="Google Shape;435;p68"/>
          <p:cNvSpPr txBox="1"/>
          <p:nvPr/>
        </p:nvSpPr>
        <p:spPr>
          <a:xfrm>
            <a:off x="5467350" y="1524001"/>
            <a:ext cx="3048000" cy="1142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1" lang="en-US" sz="2000" u="none" cap="none" strike="noStrike">
                <a:solidFill>
                  <a:schemeClr val="dk1"/>
                </a:solidFill>
                <a:latin typeface="Calibri"/>
                <a:ea typeface="Calibri"/>
                <a:cs typeface="Calibri"/>
                <a:sym typeface="Calibri"/>
              </a:rPr>
              <a:t>Observability</a:t>
            </a:r>
            <a:r>
              <a:rPr b="0" i="0" lang="en-US" sz="2000" u="none" cap="none" strike="noStrike">
                <a:solidFill>
                  <a:schemeClr val="dk1"/>
                </a:solidFill>
                <a:latin typeface="Calibri"/>
                <a:ea typeface="Calibri"/>
                <a:cs typeface="Calibri"/>
                <a:sym typeface="Calibri"/>
              </a:rPr>
              <a:t> = Logging + Monitoring + Tracing + Visualization</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Optimize for Time to Value</a:t>
            </a:r>
            <a:endParaRPr b="1" i="0" sz="3600" u="none" cap="none" strike="noStrike">
              <a:solidFill>
                <a:schemeClr val="accent3"/>
              </a:solidFill>
              <a:latin typeface="Calibri"/>
              <a:ea typeface="Calibri"/>
              <a:cs typeface="Calibri"/>
              <a:sym typeface="Calibri"/>
            </a:endParaRPr>
          </a:p>
        </p:txBody>
      </p:sp>
      <p:sp>
        <p:nvSpPr>
          <p:cNvPr id="441" name="Google Shape;441;p69"/>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“Today, when organizations measure and optimize their activities, time to value is becoming a dominant metric”</a:t>
            </a:r>
            <a:br>
              <a:rPr b="0" i="1" lang="en-US" sz="2400" u="none" cap="none" strike="noStrike">
                <a:solidFill>
                  <a:srgbClr val="E87722"/>
                </a:solidFill>
                <a:latin typeface="Calibri"/>
                <a:ea typeface="Calibri"/>
                <a:cs typeface="Calibri"/>
                <a:sym typeface="Calibri"/>
              </a:rPr>
            </a:br>
            <a:endParaRPr b="0" i="0" sz="2400" u="none" cap="none" strike="noStrike">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–Adrian Cockcroft, Devops thought leader reknown for architecture work at Netflix and VP of AWS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a:t>
            </a:r>
            <a:endParaRPr b="0" i="1" sz="1200" u="none" cap="none" strike="noStrike">
              <a:solidFill>
                <a:schemeClr val="accent4"/>
              </a:solidFill>
              <a:latin typeface="Calibri"/>
              <a:ea typeface="Calibri"/>
              <a:cs typeface="Calibri"/>
              <a:sym typeface="Calibri"/>
            </a:endParaRPr>
          </a:p>
        </p:txBody>
      </p:sp>
      <p:pic>
        <p:nvPicPr>
          <p:cNvPr descr="spike_for_PPT.png" id="442" name="Google Shape;442;p69"/>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443" name="Google Shape;443;p69"/>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0"/>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Setup</a:t>
            </a:r>
            <a:endParaRPr b="1" i="0" sz="3600" u="none" cap="none" strike="noStrike">
              <a:solidFill>
                <a:schemeClr val="accent3"/>
              </a:solidFill>
              <a:latin typeface="Calibri"/>
              <a:ea typeface="Calibri"/>
              <a:cs typeface="Calibri"/>
              <a:sym typeface="Calibri"/>
            </a:endParaRPr>
          </a:p>
        </p:txBody>
      </p:sp>
      <p:sp>
        <p:nvSpPr>
          <p:cNvPr id="449" name="Google Shape;449;p70"/>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Kubernetes can be setup on multiple clouds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Google(GCP) &amp; Microsoft offer Kubernetes as a service, with reliable experiences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AWS has two great open source methods, ’Kops’ and Heptio’s Cloud Formation Script</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lang="en-US"/>
              <a:t>Last year AWS added Kubernetes as a Service</a:t>
            </a:r>
            <a:endParaRPr b="0"/>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Kubernetes can readily be setup locally, with ‘Minikube’ or ‘kubeadm’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Local Kubernetes</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455" name="Google Shape;455;p71"/>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Minikube is a option for developing locally, but some features are not available and require a cloud provider.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0"/>
          </a:p>
          <a:p>
            <a:pPr indent="0" lvl="0" marL="0" marR="0" rtl="0" algn="l">
              <a:lnSpc>
                <a:spcPct val="90000"/>
              </a:lnSpc>
              <a:spcBef>
                <a:spcPts val="640"/>
              </a:spcBef>
              <a:spcAft>
                <a:spcPts val="0"/>
              </a:spcAft>
              <a:buClr>
                <a:schemeClr val="accent3"/>
              </a:buClr>
              <a:buSzPts val="2880"/>
              <a:buFont typeface="Noto Sans Symbols"/>
              <a:buNone/>
            </a:pPr>
            <a:r>
              <a:rPr b="0" lang="en-US"/>
              <a:t>https://github.com/kubernetes/minikube</a:t>
            </a:r>
            <a:endParaRPr b="0"/>
          </a:p>
          <a:p>
            <a:pPr indent="-262890" lvl="0" marL="342900" marR="0" rtl="0" algn="l">
              <a:lnSpc>
                <a:spcPct val="90000"/>
              </a:lnSpc>
              <a:spcBef>
                <a:spcPts val="280"/>
              </a:spcBef>
              <a:spcAft>
                <a:spcPts val="0"/>
              </a:spcAft>
              <a:buClr>
                <a:schemeClr val="accent3"/>
              </a:buClr>
              <a:buSzPts val="1260"/>
              <a:buFont typeface="Noto Sans Symbols"/>
              <a:buNone/>
            </a:pPr>
            <a:r>
              <a:t/>
            </a:r>
            <a:endParaRPr b="1" i="0" sz="14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SzPts val="2160"/>
              <a:buNone/>
            </a:pPr>
            <a:r>
              <a:t/>
            </a:r>
            <a:endParaRPr b="0" i="0" sz="2400" u="none" cap="none" strike="noStrike">
              <a:solidFill>
                <a:schemeClr val="dk1"/>
              </a:solidFill>
              <a:latin typeface="Calibri"/>
              <a:ea typeface="Calibri"/>
              <a:cs typeface="Calibri"/>
              <a:sym typeface="Calibri"/>
            </a:endParaRPr>
          </a:p>
        </p:txBody>
      </p:sp>
      <p:grpSp>
        <p:nvGrpSpPr>
          <p:cNvPr id="456" name="Google Shape;456;p71"/>
          <p:cNvGrpSpPr/>
          <p:nvPr/>
        </p:nvGrpSpPr>
        <p:grpSpPr>
          <a:xfrm>
            <a:off x="152400" y="762000"/>
            <a:ext cx="4572000" cy="1066800"/>
            <a:chOff x="457200" y="2971800"/>
            <a:chExt cx="4572000" cy="1066800"/>
          </a:xfrm>
        </p:grpSpPr>
        <p:pic>
          <p:nvPicPr>
            <p:cNvPr descr="icon of person performing a computer lab" id="457" name="Google Shape;457;p71"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458" name="Google Shape;458;p7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459" name="Google Shape;459;p7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60" name="Google Shape;460;p7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461" name="Google Shape;461;p7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https://github.com/abhikbanerjee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2"/>
          <p:cNvSpPr txBox="1"/>
          <p:nvPr>
            <p:ph type="title"/>
          </p:nvPr>
        </p:nvSpPr>
        <p:spPr>
          <a:xfrm>
            <a:off x="533400" y="197767"/>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240"/>
              <a:buFont typeface="Calibri"/>
              <a:buNone/>
            </a:pPr>
            <a:r>
              <a:rPr lang="en-US" sz="3240"/>
              <a:t>Exercise 2.1 Kubernetes Master Installation</a:t>
            </a:r>
            <a:br>
              <a:rPr lang="en-US" sz="3240">
                <a:solidFill>
                  <a:srgbClr val="E36C09"/>
                </a:solidFill>
              </a:rPr>
            </a:br>
            <a:endParaRPr sz="3240"/>
          </a:p>
        </p:txBody>
      </p:sp>
      <p:sp>
        <p:nvSpPr>
          <p:cNvPr id="467" name="Google Shape;467;p72"/>
          <p:cNvSpPr txBox="1"/>
          <p:nvPr>
            <p:ph idx="1" type="body"/>
          </p:nvPr>
        </p:nvSpPr>
        <p:spPr>
          <a:xfrm>
            <a:off x="596412" y="2514600"/>
            <a:ext cx="7886700" cy="34290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SzPts val="2520"/>
              <a:buFont typeface="Calibri"/>
              <a:buAutoNum type="arabicPeriod"/>
            </a:pPr>
            <a:r>
              <a:rPr lang="en-US" sz="2800"/>
              <a:t>Install docker and docker-compose</a:t>
            </a:r>
            <a:endParaRPr/>
          </a:p>
          <a:p>
            <a:pPr indent="-514350" lvl="0" marL="514350" rtl="0" algn="l">
              <a:lnSpc>
                <a:spcPct val="80000"/>
              </a:lnSpc>
              <a:spcBef>
                <a:spcPts val="560"/>
              </a:spcBef>
              <a:spcAft>
                <a:spcPts val="0"/>
              </a:spcAft>
              <a:buSzPts val="2520"/>
              <a:buFont typeface="Calibri"/>
              <a:buAutoNum type="arabicPeriod"/>
            </a:pPr>
            <a:r>
              <a:rPr lang="en-US" sz="2800"/>
              <a:t>Install kubectl</a:t>
            </a:r>
            <a:endParaRPr sz="2800"/>
          </a:p>
          <a:p>
            <a:pPr indent="-514350" lvl="0" marL="514350" rtl="0" algn="l">
              <a:lnSpc>
                <a:spcPct val="80000"/>
              </a:lnSpc>
              <a:spcBef>
                <a:spcPts val="560"/>
              </a:spcBef>
              <a:spcAft>
                <a:spcPts val="0"/>
              </a:spcAft>
              <a:buSzPts val="2520"/>
              <a:buFont typeface="Calibri"/>
              <a:buAutoNum type="arabicPeriod"/>
            </a:pPr>
            <a:r>
              <a:rPr lang="en-US" sz="2800"/>
              <a:t>Install kubeadm</a:t>
            </a:r>
            <a:endParaRPr sz="2800"/>
          </a:p>
          <a:p>
            <a:pPr indent="-514350" lvl="0" marL="514350" rtl="0" algn="l">
              <a:lnSpc>
                <a:spcPct val="80000"/>
              </a:lnSpc>
              <a:spcBef>
                <a:spcPts val="560"/>
              </a:spcBef>
              <a:spcAft>
                <a:spcPts val="0"/>
              </a:spcAft>
              <a:buSzPts val="2520"/>
              <a:buFont typeface="Calibri"/>
              <a:buAutoNum type="arabicPeriod"/>
            </a:pPr>
            <a:r>
              <a:rPr lang="en-US" sz="2800"/>
              <a:t>Install pod networking; Flannel</a:t>
            </a:r>
            <a:endParaRPr/>
          </a:p>
          <a:p>
            <a:pPr indent="-514350" lvl="0" marL="514350" rtl="0" algn="l">
              <a:lnSpc>
                <a:spcPct val="80000"/>
              </a:lnSpc>
              <a:spcBef>
                <a:spcPts val="560"/>
              </a:spcBef>
              <a:spcAft>
                <a:spcPts val="0"/>
              </a:spcAft>
              <a:buSzPts val="2520"/>
              <a:buFont typeface="Calibri"/>
              <a:buAutoNum type="arabicPeriod"/>
            </a:pPr>
            <a:r>
              <a:rPr lang="en-US" sz="2800"/>
              <a:t>Initialize kubelet to create master node</a:t>
            </a:r>
            <a:endParaRPr/>
          </a:p>
          <a:p>
            <a:pPr indent="0" lvl="0" marL="0" rtl="0" algn="l">
              <a:lnSpc>
                <a:spcPct val="80000"/>
              </a:lnSpc>
              <a:spcBef>
                <a:spcPts val="640"/>
              </a:spcBef>
              <a:spcAft>
                <a:spcPts val="0"/>
              </a:spcAft>
              <a:buSzPts val="2880"/>
              <a:buNone/>
            </a:pPr>
            <a:r>
              <a:t/>
            </a:r>
            <a:endParaRPr/>
          </a:p>
          <a:p>
            <a:pPr indent="0" lvl="0" marL="0" rtl="0" algn="l">
              <a:lnSpc>
                <a:spcPct val="80000"/>
              </a:lnSpc>
              <a:spcBef>
                <a:spcPts val="400"/>
              </a:spcBef>
              <a:spcAft>
                <a:spcPts val="0"/>
              </a:spcAft>
              <a:buSzPts val="1800"/>
              <a:buNone/>
            </a:pPr>
            <a:r>
              <a:rPr lang="en-US" sz="2000" u="sng">
                <a:solidFill>
                  <a:schemeClr val="hlink"/>
                </a:solidFill>
                <a:hlinkClick r:id="rId3"/>
              </a:rPr>
              <a:t>https://github.com/techtown-training/</a:t>
            </a:r>
            <a:r>
              <a:rPr lang="en-US" sz="2000" u="sng">
                <a:solidFill>
                  <a:schemeClr val="hlink"/>
                </a:solidFill>
                <a:hlinkClick r:id="rId4"/>
              </a:rPr>
              <a:t>kubernetes-intro</a:t>
            </a:r>
            <a:r>
              <a:rPr lang="en-US" sz="2000" u="sng">
                <a:solidFill>
                  <a:schemeClr val="hlink"/>
                </a:solidFill>
                <a:hlinkClick r:id="rId5"/>
              </a:rPr>
              <a:t>/blob/master/exercise/exercise2.1-install_kube_master.md</a:t>
            </a:r>
            <a:endParaRPr sz="2000"/>
          </a:p>
        </p:txBody>
      </p:sp>
      <p:grpSp>
        <p:nvGrpSpPr>
          <p:cNvPr id="468" name="Google Shape;468;p72"/>
          <p:cNvGrpSpPr/>
          <p:nvPr/>
        </p:nvGrpSpPr>
        <p:grpSpPr>
          <a:xfrm>
            <a:off x="152407" y="762000"/>
            <a:ext cx="8610733" cy="1066800"/>
            <a:chOff x="457200" y="2971800"/>
            <a:chExt cx="7554600" cy="1066800"/>
          </a:xfrm>
        </p:grpSpPr>
        <p:pic>
          <p:nvPicPr>
            <p:cNvPr descr="icon of person performing a computer lab" id="469" name="Google Shape;469;p72" title="icon of person performing a computer lab"/>
            <p:cNvPicPr preferRelativeResize="0"/>
            <p:nvPr/>
          </p:nvPicPr>
          <p:blipFill rotWithShape="1">
            <a:blip r:embed="rId6">
              <a:alphaModFix/>
            </a:blip>
            <a:srcRect b="0" l="0" r="0" t="0"/>
            <a:stretch/>
          </p:blipFill>
          <p:spPr>
            <a:xfrm>
              <a:off x="457200" y="2971800"/>
              <a:ext cx="1066800" cy="1066800"/>
            </a:xfrm>
            <a:prstGeom prst="rect">
              <a:avLst/>
            </a:prstGeom>
            <a:noFill/>
            <a:ln>
              <a:noFill/>
            </a:ln>
          </p:spPr>
        </p:pic>
        <p:sp>
          <p:nvSpPr>
            <p:cNvPr id="470" name="Google Shape;470;p72"/>
            <p:cNvSpPr txBox="1"/>
            <p:nvPr/>
          </p:nvSpPr>
          <p:spPr>
            <a:xfrm>
              <a:off x="1600200" y="3162300"/>
              <a:ext cx="64116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20 minutes (required)</a:t>
              </a:r>
              <a:endParaRPr/>
            </a:p>
          </p:txBody>
        </p:sp>
        <p:cxnSp>
          <p:nvCxnSpPr>
            <p:cNvPr id="471" name="Google Shape;471;p72"/>
            <p:cNvCxnSpPr/>
            <p:nvPr/>
          </p:nvCxnSpPr>
          <p:spPr>
            <a:xfrm>
              <a:off x="1676400" y="3200400"/>
              <a:ext cx="6089700" cy="0"/>
            </a:xfrm>
            <a:prstGeom prst="straightConnector1">
              <a:avLst/>
            </a:prstGeom>
            <a:noFill/>
            <a:ln cap="flat" cmpd="sng" w="38100">
              <a:solidFill>
                <a:srgbClr val="BFBFBF"/>
              </a:solidFill>
              <a:prstDash val="solid"/>
              <a:round/>
              <a:headEnd len="sm" w="sm" type="none"/>
              <a:tailEnd len="sm" w="sm" type="none"/>
            </a:ln>
          </p:spPr>
        </p:cxnSp>
        <p:cxnSp>
          <p:nvCxnSpPr>
            <p:cNvPr id="472" name="Google Shape;472;p72"/>
            <p:cNvCxnSpPr/>
            <p:nvPr/>
          </p:nvCxnSpPr>
          <p:spPr>
            <a:xfrm flipH="1" rot="10800000">
              <a:off x="1676400" y="3713701"/>
              <a:ext cx="6089700" cy="20100"/>
            </a:xfrm>
            <a:prstGeom prst="straightConnector1">
              <a:avLst/>
            </a:prstGeom>
            <a:noFill/>
            <a:ln cap="flat" cmpd="sng" w="38100">
              <a:solidFill>
                <a:srgbClr val="BFBFBF"/>
              </a:solidFill>
              <a:prstDash val="solid"/>
              <a:round/>
              <a:headEnd len="sm" w="sm" type="none"/>
              <a:tailEnd len="sm" w="sm" type="none"/>
            </a:ln>
          </p:spPr>
        </p:cxnSp>
      </p:grpSp>
      <p:sp>
        <p:nvSpPr>
          <p:cNvPr id="473" name="Google Shape;473;p72"/>
          <p:cNvSpPr txBox="1"/>
          <p:nvPr/>
        </p:nvSpPr>
        <p:spPr>
          <a:xfrm>
            <a:off x="596412" y="1504035"/>
            <a:ext cx="7886700" cy="766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584"/>
              <a:buFont typeface="Noto Sans Symbols"/>
              <a:buNone/>
            </a:pPr>
            <a:r>
              <a:t/>
            </a:r>
            <a:endParaRPr b="0" sz="1760">
              <a:solidFill>
                <a:schemeClr val="dk1"/>
              </a:solidFill>
              <a:latin typeface="Calibri"/>
              <a:ea typeface="Calibri"/>
              <a:cs typeface="Calibri"/>
              <a:sym typeface="Calibri"/>
            </a:endParaRPr>
          </a:p>
          <a:p>
            <a:pPr indent="0" lvl="0" marL="0" marR="0" rtl="0" algn="l">
              <a:lnSpc>
                <a:spcPct val="70000"/>
              </a:lnSpc>
              <a:spcBef>
                <a:spcPts val="352"/>
              </a:spcBef>
              <a:spcAft>
                <a:spcPts val="0"/>
              </a:spcAft>
              <a:buClr>
                <a:schemeClr val="accent3"/>
              </a:buClr>
              <a:buSzPts val="1584"/>
              <a:buFont typeface="Noto Sans Symbols"/>
              <a:buNone/>
            </a:pPr>
            <a:r>
              <a:rPr b="0" lang="en-US" sz="1760">
                <a:solidFill>
                  <a:schemeClr val="dk1"/>
                </a:solidFill>
                <a:latin typeface="Calibri"/>
                <a:ea typeface="Calibri"/>
                <a:cs typeface="Calibri"/>
                <a:sym typeface="Calibri"/>
              </a:rPr>
              <a:t>** This is an important exercise, if this exercise is not completed, you won’t be able to run any kubernetes related exercise</a:t>
            </a:r>
            <a:endParaRPr b="1" sz="989">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a:t>
            </a:r>
            <a:endParaRPr b="1" i="0" sz="3600" u="none" cap="none" strike="noStrike">
              <a:solidFill>
                <a:schemeClr val="accent3"/>
              </a:solidFill>
              <a:latin typeface="Calibri"/>
              <a:ea typeface="Calibri"/>
              <a:cs typeface="Calibri"/>
              <a:sym typeface="Calibri"/>
            </a:endParaRPr>
          </a:p>
        </p:txBody>
      </p:sp>
      <p:pic>
        <p:nvPicPr>
          <p:cNvPr id="479" name="Google Shape;479;p73"/>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480" name="Google Shape;480;p73"/>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481" name="Google Shape;481;p73"/>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Situation</a:t>
            </a:r>
            <a:endParaRPr b="1" i="0" sz="3600" u="none" cap="none" strike="noStrike">
              <a:solidFill>
                <a:schemeClr val="accent3"/>
              </a:solidFill>
              <a:latin typeface="Calibri"/>
              <a:ea typeface="Calibri"/>
              <a:cs typeface="Calibri"/>
              <a:sym typeface="Calibri"/>
            </a:endParaRPr>
          </a:p>
        </p:txBody>
      </p:sp>
      <p:sp>
        <p:nvSpPr>
          <p:cNvPr id="487" name="Google Shape;487;p74"/>
          <p:cNvSpPr txBox="1"/>
          <p:nvPr>
            <p:ph idx="1" type="body"/>
          </p:nvPr>
        </p:nvSpPr>
        <p:spPr>
          <a:xfrm>
            <a:off x="624691" y="1295400"/>
            <a:ext cx="3306153" cy="4730338"/>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Pokemon Go launched a hit app! The application was a viral, overnight roaring success.</a:t>
            </a:r>
            <a:endParaRPr/>
          </a:p>
          <a:p>
            <a:pPr indent="0" lvl="0" marL="0" marR="0" rtl="0" algn="l">
              <a:lnSpc>
                <a:spcPct val="80000"/>
              </a:lnSpc>
              <a:spcBef>
                <a:spcPts val="444"/>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 The challenge? It rapidly had 50x the worst case traffic estimate and grew rapidly</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Achieved the same active users in a month that took Twitter years to reach</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Was the most downloaded app in history within a few days</a:t>
            </a:r>
            <a:endParaRPr/>
          </a:p>
        </p:txBody>
      </p:sp>
      <p:pic>
        <p:nvPicPr>
          <p:cNvPr id="488" name="Google Shape;488;p74"/>
          <p:cNvPicPr preferRelativeResize="0"/>
          <p:nvPr/>
        </p:nvPicPr>
        <p:blipFill rotWithShape="1">
          <a:blip r:embed="rId3">
            <a:alphaModFix/>
          </a:blip>
          <a:srcRect b="0" l="0" r="0" t="0"/>
          <a:stretch/>
        </p:blipFill>
        <p:spPr>
          <a:xfrm>
            <a:off x="4114800" y="1198790"/>
            <a:ext cx="4842933" cy="2724150"/>
          </a:xfrm>
          <a:prstGeom prst="rect">
            <a:avLst/>
          </a:prstGeom>
          <a:noFill/>
          <a:ln>
            <a:noFill/>
          </a:ln>
        </p:spPr>
      </p:pic>
      <p:pic>
        <p:nvPicPr>
          <p:cNvPr id="489" name="Google Shape;489;p74"/>
          <p:cNvPicPr preferRelativeResize="0"/>
          <p:nvPr/>
        </p:nvPicPr>
        <p:blipFill rotWithShape="1">
          <a:blip r:embed="rId4">
            <a:alphaModFix/>
          </a:blip>
          <a:srcRect b="0" l="0" r="0" t="0"/>
          <a:stretch/>
        </p:blipFill>
        <p:spPr>
          <a:xfrm>
            <a:off x="6612466" y="4174177"/>
            <a:ext cx="2317926" cy="1851561"/>
          </a:xfrm>
          <a:prstGeom prst="rect">
            <a:avLst/>
          </a:prstGeom>
          <a:noFill/>
          <a:ln>
            <a:noFill/>
          </a:ln>
        </p:spPr>
      </p:pic>
      <p:pic>
        <p:nvPicPr>
          <p:cNvPr id="490" name="Google Shape;490;p74"/>
          <p:cNvPicPr preferRelativeResize="0"/>
          <p:nvPr/>
        </p:nvPicPr>
        <p:blipFill rotWithShape="1">
          <a:blip r:embed="rId5">
            <a:alphaModFix/>
          </a:blip>
          <a:srcRect b="0" l="0" r="0" t="0"/>
          <a:stretch/>
        </p:blipFill>
        <p:spPr>
          <a:xfrm>
            <a:off x="4114800" y="4174177"/>
            <a:ext cx="2313711" cy="18179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Introductions</a:t>
            </a:r>
            <a:endParaRPr b="1" i="0" sz="3600" u="none" cap="none" strike="noStrike">
              <a:solidFill>
                <a:schemeClr val="accent3"/>
              </a:solidFill>
              <a:latin typeface="Calibri"/>
              <a:ea typeface="Calibri"/>
              <a:cs typeface="Calibri"/>
              <a:sym typeface="Calibri"/>
            </a:endParaRPr>
          </a:p>
        </p:txBody>
      </p:sp>
      <p:grpSp>
        <p:nvGrpSpPr>
          <p:cNvPr id="213" name="Google Shape;213;p39"/>
          <p:cNvGrpSpPr/>
          <p:nvPr/>
        </p:nvGrpSpPr>
        <p:grpSpPr>
          <a:xfrm>
            <a:off x="1488988" y="1401765"/>
            <a:ext cx="6166020" cy="4389436"/>
            <a:chOff x="3088" y="0"/>
            <a:chExt cx="6166020" cy="4389436"/>
          </a:xfrm>
        </p:grpSpPr>
        <p:sp>
          <p:nvSpPr>
            <p:cNvPr id="214" name="Google Shape;214;p39"/>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39"/>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39"/>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17" name="Google Shape;217;p39"/>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39"/>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19" name="Google Shape;219;p39"/>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p39"/>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21" name="Google Shape;221;p39"/>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39"/>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Action</a:t>
            </a:r>
            <a:endParaRPr b="1" i="0" sz="3600" u="none" cap="none" strike="noStrike">
              <a:solidFill>
                <a:schemeClr val="accent3"/>
              </a:solidFill>
              <a:latin typeface="Calibri"/>
              <a:ea typeface="Calibri"/>
              <a:cs typeface="Calibri"/>
              <a:sym typeface="Calibri"/>
            </a:endParaRPr>
          </a:p>
        </p:txBody>
      </p:sp>
      <p:sp>
        <p:nvSpPr>
          <p:cNvPr id="496" name="Google Shape;496;p75"/>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powered by Kubernetes.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Enabled automation to scale the application to millions of users</a:t>
            </a:r>
            <a:endParaRPr b="0" i="0" sz="2400" u="none" cap="none" strike="noStrike">
              <a:solidFill>
                <a:schemeClr val="dk1"/>
              </a:solidFill>
              <a:latin typeface="Calibri"/>
              <a:ea typeface="Calibri"/>
              <a:cs typeface="Calibri"/>
              <a:sym typeface="Calibri"/>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97" name="Google Shape;497;p75"/>
          <p:cNvPicPr preferRelativeResize="0"/>
          <p:nvPr/>
        </p:nvPicPr>
        <p:blipFill rotWithShape="1">
          <a:blip r:embed="rId3">
            <a:alphaModFix/>
          </a:blip>
          <a:srcRect b="0" l="0" r="0" t="0"/>
          <a:stretch/>
        </p:blipFill>
        <p:spPr>
          <a:xfrm>
            <a:off x="5071836" y="3848100"/>
            <a:ext cx="3454400" cy="1943100"/>
          </a:xfrm>
          <a:prstGeom prst="rect">
            <a:avLst/>
          </a:prstGeom>
          <a:noFill/>
          <a:ln>
            <a:noFill/>
          </a:ln>
        </p:spPr>
      </p:pic>
      <p:pic>
        <p:nvPicPr>
          <p:cNvPr id="498" name="Google Shape;498;p75"/>
          <p:cNvPicPr preferRelativeResize="0"/>
          <p:nvPr/>
        </p:nvPicPr>
        <p:blipFill rotWithShape="1">
          <a:blip r:embed="rId4">
            <a:alphaModFix/>
          </a:blip>
          <a:srcRect b="0" l="0" r="0" t="0"/>
          <a:stretch/>
        </p:blipFill>
        <p:spPr>
          <a:xfrm>
            <a:off x="661308" y="3848100"/>
            <a:ext cx="3413908" cy="20995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Action</a:t>
            </a:r>
            <a:endParaRPr b="1" i="0" sz="3600" u="none" cap="none" strike="noStrike">
              <a:solidFill>
                <a:schemeClr val="accent3"/>
              </a:solidFill>
              <a:latin typeface="Calibri"/>
              <a:ea typeface="Calibri"/>
              <a:cs typeface="Calibri"/>
              <a:sym typeface="Calibri"/>
            </a:endParaRPr>
          </a:p>
        </p:txBody>
      </p:sp>
      <p:sp>
        <p:nvSpPr>
          <p:cNvPr id="504" name="Google Shape;504;p76"/>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Even Google doesn’t have unlimited resources and engineers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Pokemon Go used Cloud Datastore, a cloud native NoSQL database.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505" name="Google Shape;505;p76"/>
          <p:cNvPicPr preferRelativeResize="0"/>
          <p:nvPr/>
        </p:nvPicPr>
        <p:blipFill rotWithShape="1">
          <a:blip r:embed="rId3">
            <a:alphaModFix/>
          </a:blip>
          <a:srcRect b="0" l="0" r="0" t="0"/>
          <a:stretch/>
        </p:blipFill>
        <p:spPr>
          <a:xfrm>
            <a:off x="6740782" y="4312970"/>
            <a:ext cx="1804257" cy="1562100"/>
          </a:xfrm>
          <a:prstGeom prst="rect">
            <a:avLst/>
          </a:prstGeom>
          <a:noFill/>
          <a:ln>
            <a:noFill/>
          </a:ln>
        </p:spPr>
      </p:pic>
      <p:pic>
        <p:nvPicPr>
          <p:cNvPr id="506" name="Google Shape;506;p76"/>
          <p:cNvPicPr preferRelativeResize="0"/>
          <p:nvPr/>
        </p:nvPicPr>
        <p:blipFill rotWithShape="1">
          <a:blip r:embed="rId4">
            <a:alphaModFix/>
          </a:blip>
          <a:srcRect b="0" l="0" r="0" t="0"/>
          <a:stretch/>
        </p:blipFill>
        <p:spPr>
          <a:xfrm>
            <a:off x="762000" y="4255820"/>
            <a:ext cx="5029200" cy="167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Result</a:t>
            </a:r>
            <a:endParaRPr b="1" i="0" sz="3600" u="none" cap="none" strike="noStrike">
              <a:solidFill>
                <a:schemeClr val="accent3"/>
              </a:solidFill>
              <a:latin typeface="Calibri"/>
              <a:ea typeface="Calibri"/>
              <a:cs typeface="Calibri"/>
              <a:sym typeface="Calibri"/>
            </a:endParaRPr>
          </a:p>
        </p:txBody>
      </p:sp>
      <p:sp>
        <p:nvSpPr>
          <p:cNvPr id="512" name="Google Shape;512;p77"/>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The cluster ended up utilizing tens of thousands of cores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Arguably the first successful overnight/viral planet-wide launch</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Was eventually downloaded more than 500 million times and 25 million players at peak</a:t>
            </a:r>
            <a:endParaRPr b="0" i="0" sz="2400" u="none" cap="none" strike="noStrike">
              <a:solidFill>
                <a:schemeClr val="dk1"/>
              </a:solidFill>
              <a:latin typeface="Calibri"/>
              <a:ea typeface="Calibri"/>
              <a:cs typeface="Calibri"/>
              <a:sym typeface="Calibri"/>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Inspired users to walk over 5.4 billion miles over the course of a year due to gameplay</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Containers</a:t>
            </a:r>
            <a:endParaRPr b="1" i="0" sz="3600" u="none" cap="none" strike="noStrike">
              <a:solidFill>
                <a:schemeClr val="accent3"/>
              </a:solidFill>
              <a:latin typeface="Calibri"/>
              <a:ea typeface="Calibri"/>
              <a:cs typeface="Calibri"/>
              <a:sym typeface="Calibri"/>
            </a:endParaRPr>
          </a:p>
        </p:txBody>
      </p:sp>
      <p:pic>
        <p:nvPicPr>
          <p:cNvPr id="518" name="Google Shape;518;p78"/>
          <p:cNvPicPr preferRelativeResize="0"/>
          <p:nvPr>
            <p:ph idx="1" type="body"/>
          </p:nvPr>
        </p:nvPicPr>
        <p:blipFill rotWithShape="1">
          <a:blip r:embed="rId3">
            <a:alphaModFix/>
          </a:blip>
          <a:srcRect b="0" l="0" r="0" t="0"/>
          <a:stretch/>
        </p:blipFill>
        <p:spPr>
          <a:xfrm>
            <a:off x="1719735" y="1520688"/>
            <a:ext cx="5704530" cy="4419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 Advantages</a:t>
            </a:r>
            <a:endParaRPr b="1" i="0" sz="3600" u="none" cap="none" strike="noStrike">
              <a:solidFill>
                <a:schemeClr val="accent3"/>
              </a:solidFill>
              <a:latin typeface="Calibri"/>
              <a:ea typeface="Calibri"/>
              <a:cs typeface="Calibri"/>
              <a:sym typeface="Calibri"/>
            </a:endParaRPr>
          </a:p>
        </p:txBody>
      </p:sp>
      <p:sp>
        <p:nvSpPr>
          <p:cNvPr id="524" name="Google Shape;524;p79"/>
          <p:cNvSpPr txBox="1"/>
          <p:nvPr>
            <p:ph idx="1" type="body"/>
          </p:nvPr>
        </p:nvSpPr>
        <p:spPr>
          <a:xfrm>
            <a:off x="628650" y="1524001"/>
            <a:ext cx="7677150" cy="20573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Portable</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Isolated</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Lighter footprint &amp; overhead (vs VMs)</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Simplify Devops practices</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Speed up Continuous Integration</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Empower Microservice architectures and adoption</a:t>
            </a:r>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525" name="Google Shape;525;p79"/>
          <p:cNvPicPr preferRelativeResize="0"/>
          <p:nvPr/>
        </p:nvPicPr>
        <p:blipFill rotWithShape="1">
          <a:blip r:embed="rId3">
            <a:alphaModFix/>
          </a:blip>
          <a:srcRect b="0" l="0" r="0" t="0"/>
          <a:stretch/>
        </p:blipFill>
        <p:spPr>
          <a:xfrm>
            <a:off x="1676400" y="3886200"/>
            <a:ext cx="5118100" cy="20730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Challenges with multiple containers</a:t>
            </a:r>
            <a:endParaRPr b="1" i="0" sz="3600" u="none" cap="none" strike="noStrike">
              <a:solidFill>
                <a:schemeClr val="accent3"/>
              </a:solidFill>
              <a:latin typeface="Calibri"/>
              <a:ea typeface="Calibri"/>
              <a:cs typeface="Calibri"/>
              <a:sym typeface="Calibri"/>
            </a:endParaRPr>
          </a:p>
        </p:txBody>
      </p:sp>
      <p:pic>
        <p:nvPicPr>
          <p:cNvPr id="531" name="Google Shape;531;p80"/>
          <p:cNvPicPr preferRelativeResize="0"/>
          <p:nvPr>
            <p:ph idx="1" type="body"/>
          </p:nvPr>
        </p:nvPicPr>
        <p:blipFill rotWithShape="1">
          <a:blip r:embed="rId3">
            <a:alphaModFix/>
          </a:blip>
          <a:srcRect b="0" l="0" r="0" t="0"/>
          <a:stretch/>
        </p:blipFill>
        <p:spPr>
          <a:xfrm>
            <a:off x="247650" y="1752601"/>
            <a:ext cx="4055469" cy="3200400"/>
          </a:xfrm>
          <a:prstGeom prst="rect">
            <a:avLst/>
          </a:prstGeom>
          <a:noFill/>
          <a:ln>
            <a:noFill/>
          </a:ln>
        </p:spPr>
      </p:pic>
      <p:sp>
        <p:nvSpPr>
          <p:cNvPr id="532" name="Google Shape;532;p80"/>
          <p:cNvSpPr txBox="1"/>
          <p:nvPr/>
        </p:nvSpPr>
        <p:spPr>
          <a:xfrm>
            <a:off x="4648200" y="1752601"/>
            <a:ext cx="4191000" cy="2862322"/>
          </a:xfrm>
          <a:prstGeom prst="rect">
            <a:avLst/>
          </a:prstGeom>
          <a:noFill/>
          <a:ln>
            <a:noFill/>
          </a:ln>
        </p:spPr>
        <p:txBody>
          <a:bodyPr anchorCtr="0" anchor="t" bIns="45700" lIns="91425" spcFirstLastPara="1" rIns="91425" wrap="square" tIns="45700">
            <a:no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to scale?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Once I scale, where are they?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do my containers find each other?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should I manage port conflicts?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What if a host fails?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to update them? Health checks?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will I track their logs?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 Orchestration Tools</a:t>
            </a:r>
            <a:endParaRPr b="1" i="0" sz="3600" u="none" cap="none" strike="noStrike">
              <a:solidFill>
                <a:schemeClr val="accent3"/>
              </a:solidFill>
              <a:latin typeface="Calibri"/>
              <a:ea typeface="Calibri"/>
              <a:cs typeface="Calibri"/>
              <a:sym typeface="Calibri"/>
            </a:endParaRPr>
          </a:p>
        </p:txBody>
      </p:sp>
      <p:sp>
        <p:nvSpPr>
          <p:cNvPr id="538" name="Google Shape;538;p81"/>
          <p:cNvSpPr txBox="1"/>
          <p:nvPr>
            <p:ph idx="1" type="body"/>
          </p:nvPr>
        </p:nvSpPr>
        <p:spPr>
          <a:xfrm>
            <a:off x="628650" y="1524001"/>
            <a:ext cx="7886700" cy="761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The three most popular are: Kubernetes, Docker Swarm &amp; Mesos</a:t>
            </a:r>
            <a:endParaRPr b="0" i="0" sz="2040" u="none" cap="none" strike="noStrike">
              <a:solidFill>
                <a:schemeClr val="dk1"/>
              </a:solidFill>
              <a:latin typeface="Calibri"/>
              <a:ea typeface="Calibri"/>
              <a:cs typeface="Calibri"/>
              <a:sym typeface="Calibri"/>
            </a:endParaRPr>
          </a:p>
          <a:p>
            <a:pPr indent="-457200" lvl="0" marL="457200" marR="0" rtl="0" algn="l">
              <a:lnSpc>
                <a:spcPct val="8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Kubernetes has become the unofficial standard</a:t>
            </a:r>
            <a:endParaRPr b="0" i="0" sz="2040" u="none" cap="none" strike="noStrike">
              <a:solidFill>
                <a:schemeClr val="dk1"/>
              </a:solidFill>
              <a:latin typeface="Calibri"/>
              <a:ea typeface="Calibri"/>
              <a:cs typeface="Calibri"/>
              <a:sym typeface="Calibri"/>
            </a:endParaRPr>
          </a:p>
        </p:txBody>
      </p:sp>
      <p:pic>
        <p:nvPicPr>
          <p:cNvPr id="539" name="Google Shape;539;p81"/>
          <p:cNvPicPr preferRelativeResize="0"/>
          <p:nvPr/>
        </p:nvPicPr>
        <p:blipFill rotWithShape="1">
          <a:blip r:embed="rId3">
            <a:alphaModFix/>
          </a:blip>
          <a:srcRect b="0" l="0" r="0" t="0"/>
          <a:stretch/>
        </p:blipFill>
        <p:spPr>
          <a:xfrm>
            <a:off x="1219200" y="2362200"/>
            <a:ext cx="6943663" cy="36728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Architecture</a:t>
            </a:r>
            <a:endParaRPr/>
          </a:p>
        </p:txBody>
      </p:sp>
      <p:pic>
        <p:nvPicPr>
          <p:cNvPr id="545" name="Google Shape;545;p82"/>
          <p:cNvPicPr preferRelativeResize="0"/>
          <p:nvPr/>
        </p:nvPicPr>
        <p:blipFill rotWithShape="1">
          <a:blip r:embed="rId3">
            <a:alphaModFix/>
          </a:blip>
          <a:srcRect b="0" l="0" r="0" t="0"/>
          <a:stretch/>
        </p:blipFill>
        <p:spPr>
          <a:xfrm>
            <a:off x="817250" y="1986577"/>
            <a:ext cx="7509499" cy="3351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K8s Architecture – Networking view</a:t>
            </a:r>
            <a:endParaRPr b="1" i="0" sz="3600" u="none" cap="none" strike="noStrike">
              <a:solidFill>
                <a:schemeClr val="accent3"/>
              </a:solidFill>
              <a:latin typeface="Calibri"/>
              <a:ea typeface="Calibri"/>
              <a:cs typeface="Calibri"/>
              <a:sym typeface="Calibri"/>
            </a:endParaRPr>
          </a:p>
        </p:txBody>
      </p:sp>
      <p:pic>
        <p:nvPicPr>
          <p:cNvPr id="551" name="Google Shape;551;p83"/>
          <p:cNvPicPr preferRelativeResize="0"/>
          <p:nvPr/>
        </p:nvPicPr>
        <p:blipFill rotWithShape="1">
          <a:blip r:embed="rId3">
            <a:alphaModFix/>
          </a:blip>
          <a:srcRect b="0" l="0" r="0" t="0"/>
          <a:stretch/>
        </p:blipFill>
        <p:spPr>
          <a:xfrm>
            <a:off x="1466850" y="1447800"/>
            <a:ext cx="6210300" cy="44241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K8s Architecture – Simplified</a:t>
            </a:r>
            <a:endParaRPr b="1" i="0" sz="3600" u="none" cap="none" strike="noStrike">
              <a:solidFill>
                <a:schemeClr val="accent3"/>
              </a:solidFill>
              <a:latin typeface="Calibri"/>
              <a:ea typeface="Calibri"/>
              <a:cs typeface="Calibri"/>
              <a:sym typeface="Calibri"/>
            </a:endParaRPr>
          </a:p>
        </p:txBody>
      </p:sp>
      <p:pic>
        <p:nvPicPr>
          <p:cNvPr id="557" name="Google Shape;557;p84"/>
          <p:cNvPicPr preferRelativeResize="0"/>
          <p:nvPr/>
        </p:nvPicPr>
        <p:blipFill rotWithShape="1">
          <a:blip r:embed="rId3">
            <a:alphaModFix/>
          </a:blip>
          <a:srcRect b="0" l="0" r="0" t="0"/>
          <a:stretch/>
        </p:blipFill>
        <p:spPr>
          <a:xfrm>
            <a:off x="1524000" y="1524001"/>
            <a:ext cx="6096000" cy="44638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to expect from this class</a:t>
            </a:r>
            <a:endParaRPr b="1" i="0" sz="3600" u="none" cap="none" strike="noStrike">
              <a:solidFill>
                <a:schemeClr val="accent3"/>
              </a:solidFill>
              <a:latin typeface="Calibri"/>
              <a:ea typeface="Calibri"/>
              <a:cs typeface="Calibri"/>
              <a:sym typeface="Calibri"/>
            </a:endParaRPr>
          </a:p>
        </p:txBody>
      </p:sp>
      <p:sp>
        <p:nvSpPr>
          <p:cNvPr id="228" name="Google Shape;228;p40"/>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Flexibility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Conversations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Literacy and awareness on many of the principles, tools, and practices</a:t>
            </a:r>
            <a:r>
              <a:rPr b="1" i="0" lang="en-US" sz="3200" u="none" cap="none" strike="noStrike">
                <a:solidFill>
                  <a:schemeClr val="dk1"/>
                </a:solidFill>
                <a:latin typeface="Calibri"/>
                <a:ea typeface="Calibri"/>
                <a:cs typeface="Calibri"/>
                <a:sym typeface="Calibri"/>
              </a:rPr>
              <a:t> surrounding Microservices culture, architecture and implementation.</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An effort to focus on your own situations and challenges so you can act on what you learn.</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Stats</a:t>
            </a:r>
            <a:endParaRPr b="1" i="0" sz="3600" u="none" cap="none" strike="noStrike">
              <a:solidFill>
                <a:schemeClr val="accent3"/>
              </a:solidFill>
              <a:latin typeface="Calibri"/>
              <a:ea typeface="Calibri"/>
              <a:cs typeface="Calibri"/>
              <a:sym typeface="Calibri"/>
            </a:endParaRPr>
          </a:p>
        </p:txBody>
      </p:sp>
      <p:sp>
        <p:nvSpPr>
          <p:cNvPr id="563" name="Google Shape;563;p85"/>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Top 100 project by stars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22k LinkedIn professionals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Largest container management ecosystem</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564" name="Google Shape;564;p85"/>
          <p:cNvGraphicFramePr/>
          <p:nvPr/>
        </p:nvGraphicFramePr>
        <p:xfrm>
          <a:off x="465382" y="3200399"/>
          <a:ext cx="3000000" cy="3000000"/>
        </p:xfrm>
        <a:graphic>
          <a:graphicData uri="http://schemas.openxmlformats.org/drawingml/2006/table">
            <a:tbl>
              <a:tblPr bandRow="1" firstRow="1">
                <a:noFill/>
                <a:tableStyleId>{260D8224-0E7A-4FF5-9BA2-31A88B12CBA1}</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565" name="Google Shape;565;p85"/>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Feature Comparison (March 2016)</a:t>
            </a:r>
            <a:endParaRPr b="1" i="0" sz="3600" u="none" cap="none" strike="noStrike">
              <a:solidFill>
                <a:schemeClr val="accent3"/>
              </a:solidFill>
              <a:latin typeface="Calibri"/>
              <a:ea typeface="Calibri"/>
              <a:cs typeface="Calibri"/>
              <a:sym typeface="Calibri"/>
            </a:endParaRPr>
          </a:p>
        </p:txBody>
      </p:sp>
      <p:pic>
        <p:nvPicPr>
          <p:cNvPr id="571" name="Google Shape;571;p86"/>
          <p:cNvPicPr preferRelativeResize="0"/>
          <p:nvPr>
            <p:ph idx="1" type="body"/>
          </p:nvPr>
        </p:nvPicPr>
        <p:blipFill rotWithShape="1">
          <a:blip r:embed="rId3">
            <a:alphaModFix/>
          </a:blip>
          <a:srcRect b="0" l="0" r="0" t="0"/>
          <a:stretch/>
        </p:blipFill>
        <p:spPr>
          <a:xfrm>
            <a:off x="637625" y="2111926"/>
            <a:ext cx="7868749" cy="34771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a:t>
            </a:r>
            <a:endParaRPr b="1" i="0" sz="3600" u="none" cap="none" strike="noStrike">
              <a:solidFill>
                <a:schemeClr val="accent3"/>
              </a:solidFill>
              <a:latin typeface="Calibri"/>
              <a:ea typeface="Calibri"/>
              <a:cs typeface="Calibri"/>
              <a:sym typeface="Calibri"/>
            </a:endParaRPr>
          </a:p>
        </p:txBody>
      </p:sp>
      <p:pic>
        <p:nvPicPr>
          <p:cNvPr id="577" name="Google Shape;577;p87"/>
          <p:cNvPicPr preferRelativeResize="0"/>
          <p:nvPr>
            <p:ph idx="1" type="body"/>
          </p:nvPr>
        </p:nvPicPr>
        <p:blipFill rotWithShape="1">
          <a:blip r:embed="rId3">
            <a:alphaModFix/>
          </a:blip>
          <a:srcRect b="0" l="0" r="0" t="0"/>
          <a:stretch/>
        </p:blipFill>
        <p:spPr>
          <a:xfrm>
            <a:off x="6477000" y="2590800"/>
            <a:ext cx="1757400" cy="1757400"/>
          </a:xfrm>
          <a:prstGeom prst="rect">
            <a:avLst/>
          </a:prstGeom>
          <a:noFill/>
          <a:ln>
            <a:noFill/>
          </a:ln>
        </p:spPr>
      </p:pic>
      <p:pic>
        <p:nvPicPr>
          <p:cNvPr id="578" name="Google Shape;578;p87"/>
          <p:cNvPicPr preferRelativeResize="0"/>
          <p:nvPr/>
        </p:nvPicPr>
        <p:blipFill rotWithShape="1">
          <a:blip r:embed="rId4">
            <a:alphaModFix/>
          </a:blip>
          <a:srcRect b="0" l="0" r="0" t="0"/>
          <a:stretch/>
        </p:blipFill>
        <p:spPr>
          <a:xfrm>
            <a:off x="2895600" y="2743200"/>
            <a:ext cx="3365501" cy="1766888"/>
          </a:xfrm>
          <a:prstGeom prst="rect">
            <a:avLst/>
          </a:prstGeom>
          <a:noFill/>
          <a:ln>
            <a:noFill/>
          </a:ln>
        </p:spPr>
      </p:pic>
      <p:pic>
        <p:nvPicPr>
          <p:cNvPr id="579" name="Google Shape;579;p87"/>
          <p:cNvPicPr preferRelativeResize="0"/>
          <p:nvPr/>
        </p:nvPicPr>
        <p:blipFill rotWithShape="1">
          <a:blip r:embed="rId5">
            <a:alphaModFix/>
          </a:blip>
          <a:srcRect b="0" l="0" r="0" t="0"/>
          <a:stretch/>
        </p:blipFill>
        <p:spPr>
          <a:xfrm>
            <a:off x="1066800" y="2867026"/>
            <a:ext cx="1481137" cy="14811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Situation</a:t>
            </a:r>
            <a:endParaRPr b="1" i="0" sz="3600" u="none" cap="none" strike="noStrike">
              <a:solidFill>
                <a:schemeClr val="accent3"/>
              </a:solidFill>
              <a:latin typeface="Calibri"/>
              <a:ea typeface="Calibri"/>
              <a:cs typeface="Calibri"/>
              <a:sym typeface="Calibri"/>
            </a:endParaRPr>
          </a:p>
        </p:txBody>
      </p:sp>
      <p:sp>
        <p:nvSpPr>
          <p:cNvPr id="585" name="Google Shape;585;p88"/>
          <p:cNvSpPr txBox="1"/>
          <p:nvPr>
            <p:ph idx="1" type="body"/>
          </p:nvPr>
        </p:nvSpPr>
        <p:spPr>
          <a:xfrm>
            <a:off x="628650" y="1295401"/>
            <a:ext cx="48579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Written in Ruby with Puppet managed servers, the Github legacy architecture had challenges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As traffic grew, latency started to increase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As more GitHubbers came on board, overhead increased</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New services began to take days, weeks or months to deploy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Increasingly the SRE team began to spend a large percentage of their time on maintenance, not features</a:t>
            </a:r>
            <a:endParaRPr/>
          </a:p>
        </p:txBody>
      </p:sp>
      <p:pic>
        <p:nvPicPr>
          <p:cNvPr id="586" name="Google Shape;586;p88"/>
          <p:cNvPicPr preferRelativeResize="0"/>
          <p:nvPr/>
        </p:nvPicPr>
        <p:blipFill rotWithShape="1">
          <a:blip r:embed="rId3">
            <a:alphaModFix/>
          </a:blip>
          <a:srcRect b="0" l="0" r="0" t="0"/>
          <a:stretch/>
        </p:blipFill>
        <p:spPr>
          <a:xfrm>
            <a:off x="5562600" y="1524001"/>
            <a:ext cx="3462596" cy="36988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Situation</a:t>
            </a:r>
            <a:endParaRPr b="1" i="0" sz="3600" u="none" cap="none" strike="noStrike">
              <a:solidFill>
                <a:schemeClr val="accent3"/>
              </a:solidFill>
              <a:latin typeface="Calibri"/>
              <a:ea typeface="Calibri"/>
              <a:cs typeface="Calibri"/>
              <a:sym typeface="Calibri"/>
            </a:endParaRPr>
          </a:p>
        </p:txBody>
      </p:sp>
      <p:sp>
        <p:nvSpPr>
          <p:cNvPr id="592" name="Google Shape;592;p89"/>
          <p:cNvSpPr txBox="1"/>
          <p:nvPr>
            <p:ph idx="1" type="body"/>
          </p:nvPr>
        </p:nvSpPr>
        <p:spPr>
          <a:xfrm>
            <a:off x="628650" y="1295401"/>
            <a:ext cx="42480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Over time, it because clear that this approach was not scaling. A joint team was formed to evaluate platforms against the following:</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Self Service platform for engineers to enable capacity</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Automate responding to changes in demand so changes can happen in seconds, not hours, days or more</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Insulate applications from differences between development, staging, production, enterprise and other environments</a:t>
            </a:r>
            <a:endParaRPr/>
          </a:p>
          <a:p>
            <a:pPr indent="-330327" lvl="0" marL="457200" marR="0" rtl="0" algn="l">
              <a:lnSpc>
                <a:spcPct val="90000"/>
              </a:lnSpc>
              <a:spcBef>
                <a:spcPts val="444"/>
              </a:spcBef>
              <a:spcAft>
                <a:spcPts val="0"/>
              </a:spcAft>
              <a:buClr>
                <a:schemeClr val="accent3"/>
              </a:buClr>
              <a:buSzPts val="1998"/>
              <a:buFont typeface="Noto Sans Symbols"/>
              <a:buNone/>
            </a:pPr>
            <a:r>
              <a:t/>
            </a:r>
            <a:endParaRPr b="0" i="0" sz="2220" u="none" cap="none" strike="noStrike">
              <a:solidFill>
                <a:schemeClr val="dk1"/>
              </a:solidFill>
              <a:latin typeface="Calibri"/>
              <a:ea typeface="Calibri"/>
              <a:cs typeface="Calibri"/>
              <a:sym typeface="Calibri"/>
            </a:endParaRPr>
          </a:p>
        </p:txBody>
      </p:sp>
      <p:sp>
        <p:nvSpPr>
          <p:cNvPr id="593" name="Google Shape;593;p89"/>
          <p:cNvSpPr txBox="1"/>
          <p:nvPr/>
        </p:nvSpPr>
        <p:spPr>
          <a:xfrm>
            <a:off x="5486400" y="1284516"/>
            <a:ext cx="3505200" cy="473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Several properties helped Kubernetes stand out from other platforms </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Vibrant open source community</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First run experience meant a small application was up within hours</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Wealth of information about the </a:t>
            </a:r>
            <a:r>
              <a:rPr b="0" i="0" lang="en-US" sz="2400" u="sng" cap="none" strike="noStrike">
                <a:solidFill>
                  <a:schemeClr val="hlink"/>
                </a:solidFill>
                <a:latin typeface="Calibri"/>
                <a:ea typeface="Calibri"/>
                <a:cs typeface="Calibri"/>
                <a:sym typeface="Calibri"/>
                <a:hlinkClick r:id="rId3"/>
              </a:rPr>
              <a:t>experience </a:t>
            </a:r>
            <a:r>
              <a:rPr b="0" i="0" lang="en-US" sz="2400" u="none" cap="none" strike="noStrike">
                <a:solidFill>
                  <a:schemeClr val="dk1"/>
                </a:solidFill>
                <a:latin typeface="Calibri"/>
                <a:ea typeface="Calibri"/>
                <a:cs typeface="Calibri"/>
                <a:sym typeface="Calibri"/>
              </a:rPr>
              <a:t>that motivated the design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Action</a:t>
            </a:r>
            <a:endParaRPr b="1" i="0" sz="3600" u="none" cap="none" strike="noStrike">
              <a:solidFill>
                <a:schemeClr val="accent3"/>
              </a:solidFill>
              <a:latin typeface="Calibri"/>
              <a:ea typeface="Calibri"/>
              <a:cs typeface="Calibri"/>
              <a:sym typeface="Calibri"/>
            </a:endParaRPr>
          </a:p>
        </p:txBody>
      </p:sp>
      <p:sp>
        <p:nvSpPr>
          <p:cNvPr id="599" name="Google Shape;599;p90"/>
          <p:cNvSpPr txBox="1"/>
          <p:nvPr>
            <p:ph idx="1" type="body"/>
          </p:nvPr>
        </p:nvSpPr>
        <p:spPr>
          <a:xfrm>
            <a:off x="624692" y="1295400"/>
            <a:ext cx="31854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Before:</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Deploy environments were booked solid during business hours, challenging engineers ability to test their pull requests</a:t>
            </a:r>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0" name="Google Shape;600;p90"/>
          <p:cNvPicPr preferRelativeResize="0"/>
          <p:nvPr/>
        </p:nvPicPr>
        <p:blipFill rotWithShape="1">
          <a:blip r:embed="rId3">
            <a:alphaModFix/>
          </a:blip>
          <a:srcRect b="0" l="0" r="0" t="0"/>
          <a:stretch/>
        </p:blipFill>
        <p:spPr>
          <a:xfrm>
            <a:off x="457200" y="4298916"/>
            <a:ext cx="6248399" cy="1607965"/>
          </a:xfrm>
          <a:prstGeom prst="rect">
            <a:avLst/>
          </a:prstGeom>
          <a:noFill/>
          <a:ln>
            <a:noFill/>
          </a:ln>
        </p:spPr>
      </p:pic>
      <p:sp>
        <p:nvSpPr>
          <p:cNvPr id="601" name="Google Shape;601;p90"/>
          <p:cNvSpPr txBox="1"/>
          <p:nvPr/>
        </p:nvSpPr>
        <p:spPr>
          <a:xfrm>
            <a:off x="3733800" y="1295400"/>
            <a:ext cx="51666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After:</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Implemented capability for a chat-based interface for creating isolated deploys of Github for pull requests. This greatly enabled developer throughput as it empowered engineers to self service new environments with their Pull Requests.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2" name="Google Shape;602;p90"/>
          <p:cNvPicPr preferRelativeResize="0"/>
          <p:nvPr/>
        </p:nvPicPr>
        <p:blipFill rotWithShape="1">
          <a:blip r:embed="rId4">
            <a:alphaModFix/>
          </a:blip>
          <a:srcRect b="0" l="0" r="0" t="0"/>
          <a:stretch/>
        </p:blipFill>
        <p:spPr>
          <a:xfrm>
            <a:off x="5410200" y="2629889"/>
            <a:ext cx="3238500" cy="13567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Result</a:t>
            </a:r>
            <a:endParaRPr b="1" i="0" sz="3600" u="none" cap="none" strike="noStrike">
              <a:solidFill>
                <a:schemeClr val="accent3"/>
              </a:solidFill>
              <a:latin typeface="Calibri"/>
              <a:ea typeface="Calibri"/>
              <a:cs typeface="Calibri"/>
              <a:sym typeface="Calibri"/>
            </a:endParaRPr>
          </a:p>
        </p:txBody>
      </p:sp>
      <p:sp>
        <p:nvSpPr>
          <p:cNvPr id="608" name="Google Shape;608;p91"/>
          <p:cNvSpPr txBox="1"/>
          <p:nvPr>
            <p:ph idx="1" type="body"/>
          </p:nvPr>
        </p:nvSpPr>
        <p:spPr>
          <a:xfrm>
            <a:off x="624692" y="1295400"/>
            <a:ext cx="4170900" cy="473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Building on their success with the previous Kubernetes deployment, Github began to migrate their front end to Kubernetes</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Migrated from Legacy system to a K8s cluster in AWS to finally a K8s cluster in their data center on bare metal</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Traffic was migrated to the Kubernetes system without incident</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The original goals of self service, responsiveness and scalable environments was achieved</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Engineers have rolled out dozens of projects in a self service manner, and Github’s SRE’s are focusing more on delivering infrastructure products. </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Github plans to start investigating and moving stateful services to K8s in the future. </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9" name="Google Shape;609;p91"/>
          <p:cNvPicPr preferRelativeResize="0"/>
          <p:nvPr/>
        </p:nvPicPr>
        <p:blipFill rotWithShape="1">
          <a:blip r:embed="rId3">
            <a:alphaModFix/>
          </a:blip>
          <a:srcRect b="0" l="0" r="0" t="0"/>
          <a:stretch/>
        </p:blipFill>
        <p:spPr>
          <a:xfrm>
            <a:off x="5109434" y="761999"/>
            <a:ext cx="3719710" cy="3733800"/>
          </a:xfrm>
          <a:prstGeom prst="rect">
            <a:avLst/>
          </a:prstGeom>
          <a:noFill/>
          <a:ln>
            <a:noFill/>
          </a:ln>
        </p:spPr>
      </p:pic>
      <p:pic>
        <p:nvPicPr>
          <p:cNvPr id="610" name="Google Shape;610;p91"/>
          <p:cNvPicPr preferRelativeResize="0"/>
          <p:nvPr/>
        </p:nvPicPr>
        <p:blipFill rotWithShape="1">
          <a:blip r:embed="rId4">
            <a:alphaModFix/>
          </a:blip>
          <a:srcRect b="0" l="0" r="0" t="0"/>
          <a:stretch/>
        </p:blipFill>
        <p:spPr>
          <a:xfrm>
            <a:off x="5118340" y="4800600"/>
            <a:ext cx="4025660" cy="12338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9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t>Why </a:t>
            </a:r>
            <a:r>
              <a:rPr b="1" i="0" lang="en-US" sz="3600" u="none" cap="none" strike="noStrike">
                <a:solidFill>
                  <a:schemeClr val="accent3"/>
                </a:solidFill>
                <a:latin typeface="Calibri"/>
                <a:ea typeface="Calibri"/>
                <a:cs typeface="Calibri"/>
                <a:sym typeface="Calibri"/>
              </a:rPr>
              <a:t>Kubernetes? </a:t>
            </a:r>
            <a:endParaRPr b="1" i="0" sz="2800" u="none" cap="none" strike="noStrike">
              <a:solidFill>
                <a:schemeClr val="accent3"/>
              </a:solidFill>
              <a:latin typeface="Calibri"/>
              <a:ea typeface="Calibri"/>
              <a:cs typeface="Calibri"/>
              <a:sym typeface="Calibri"/>
            </a:endParaRPr>
          </a:p>
        </p:txBody>
      </p:sp>
      <p:sp>
        <p:nvSpPr>
          <p:cNvPr id="616" name="Google Shape;616;p92"/>
          <p:cNvSpPr txBox="1"/>
          <p:nvPr>
            <p:ph idx="1" type="body"/>
          </p:nvPr>
        </p:nvSpPr>
        <p:spPr>
          <a:xfrm>
            <a:off x="655500" y="11772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1800" u="none" cap="none" strike="noStrike">
                <a:solidFill>
                  <a:schemeClr val="dk1"/>
                </a:solidFill>
                <a:latin typeface="Calibri"/>
                <a:ea typeface="Calibri"/>
                <a:cs typeface="Calibri"/>
                <a:sym typeface="Calibri"/>
              </a:rPr>
              <a:t>Kubernetes</a:t>
            </a:r>
            <a:r>
              <a:rPr b="0" i="0" lang="en-US" sz="18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a:p>
        </p:txBody>
      </p:sp>
      <p:sp>
        <p:nvSpPr>
          <p:cNvPr id="617" name="Google Shape;617;p92"/>
          <p:cNvSpPr txBox="1"/>
          <p:nvPr/>
        </p:nvSpPr>
        <p:spPr>
          <a:xfrm>
            <a:off x="628650" y="1765525"/>
            <a:ext cx="8230500" cy="41289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3"/>
              </a:rPr>
              <a:t>Co-locating helper processes</a:t>
            </a:r>
            <a:r>
              <a:rPr b="0" i="0" lang="en-US" sz="1395" u="none" cap="none" strike="noStrike">
                <a:solidFill>
                  <a:schemeClr val="dk1"/>
                </a:solidFill>
                <a:latin typeface="Calibri"/>
                <a:ea typeface="Calibri"/>
                <a:cs typeface="Calibri"/>
                <a:sym typeface="Calibri"/>
              </a:rPr>
              <a:t>, facilitating composite applications and preserving the one-application-per-container model</a:t>
            </a:r>
            <a:endParaRPr b="0" i="0" sz="1400" u="none" cap="none" strike="noStrike">
              <a:solidFill>
                <a:srgbClr val="000000"/>
              </a:solidFill>
              <a:latin typeface="Arial"/>
              <a:ea typeface="Arial"/>
              <a:cs typeface="Arial"/>
              <a:sym typeface="Arial"/>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4"/>
              </a:rPr>
              <a:t>Mounting storage systems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5"/>
              </a:rPr>
              <a:t>Distributing secrets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6"/>
              </a:rPr>
              <a:t>Checking application health</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7"/>
              </a:rPr>
              <a:t>Replicating application instances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8"/>
              </a:rPr>
              <a:t>Using Horizontal Pod Autoscaling</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9"/>
              </a:rPr>
              <a:t>Naming and discovering</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0"/>
              </a:rPr>
              <a:t>Balancing loads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1"/>
              </a:rPr>
              <a:t>Rolling updates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2"/>
              </a:rPr>
              <a:t>Monitoring resources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3"/>
              </a:rPr>
              <a:t>Accessing and ingesting logs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4"/>
              </a:rPr>
              <a:t>Debugging applications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5"/>
              </a:rPr>
              <a:t>Providing authentication and authorization</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none" cap="none" strike="noStrike">
                <a:solidFill>
                  <a:schemeClr val="dk1"/>
                </a:solidFill>
                <a:latin typeface="Calibri"/>
                <a:ea typeface="Calibri"/>
                <a:cs typeface="Calibri"/>
                <a:sym typeface="Calibri"/>
              </a:rPr>
              <a:t>This provides the simplicity of Platform as a Service (PaaS) with the flexibility of Infrastructure as a Service (IaaS), and facilitates portability across infrastructure providers.</a:t>
            </a:r>
            <a:endParaRPr b="0" i="0" sz="1395"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Master Components</a:t>
            </a:r>
            <a:endParaRPr/>
          </a:p>
        </p:txBody>
      </p:sp>
      <p:sp>
        <p:nvSpPr>
          <p:cNvPr id="623" name="Google Shape;623;p93"/>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300"/>
              </a:spcBef>
              <a:spcAft>
                <a:spcPts val="0"/>
              </a:spcAft>
              <a:buSzPts val="1800"/>
              <a:buFont typeface="Roboto"/>
              <a:buChar char="▪"/>
            </a:pPr>
            <a:r>
              <a:rPr b="0" lang="en-US" sz="1800">
                <a:highlight>
                  <a:srgbClr val="FFFFFF"/>
                </a:highlight>
                <a:latin typeface="Roboto"/>
                <a:ea typeface="Roboto"/>
                <a:cs typeface="Roboto"/>
                <a:sym typeface="Roboto"/>
              </a:rPr>
              <a:t>kube-apiserver - </a:t>
            </a:r>
            <a:r>
              <a:rPr b="0" lang="en-US" sz="1200">
                <a:highlight>
                  <a:srgbClr val="FFFFFF"/>
                </a:highlight>
                <a:latin typeface="Roboto"/>
                <a:ea typeface="Roboto"/>
                <a:cs typeface="Roboto"/>
                <a:sym typeface="Roboto"/>
              </a:rPr>
              <a:t>Component on the master that exposes the Kubernetes API. It is the front-end for the Kubernetes control plane.</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etcd - </a:t>
            </a:r>
            <a:r>
              <a:rPr b="0" lang="en-US" sz="1200">
                <a:highlight>
                  <a:srgbClr val="FFFFFF"/>
                </a:highlight>
                <a:latin typeface="Roboto"/>
                <a:ea typeface="Roboto"/>
                <a:cs typeface="Roboto"/>
                <a:sym typeface="Roboto"/>
              </a:rPr>
              <a:t>Consistent and highly-available key value store used as Kubernetes’ backing store for all cluster data</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kube-scheduler - </a:t>
            </a:r>
            <a:r>
              <a:rPr b="0" lang="en-US" sz="1200">
                <a:highlight>
                  <a:srgbClr val="FFFFFF"/>
                </a:highlight>
                <a:latin typeface="Roboto"/>
                <a:ea typeface="Roboto"/>
                <a:cs typeface="Roboto"/>
                <a:sym typeface="Roboto"/>
              </a:rPr>
              <a:t>Component on the master that watches newly created pods that have no node assigned, and selects a node for them to run on.</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kube-controller-manager</a:t>
            </a:r>
            <a:endParaRPr b="0" sz="18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Node Controller: Responsible for noticing and responding when nodes go down.</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Replication Controller: Responsible for maintaining the correct number of pods for every replication controller object in the system.</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Endpoints Controller: Populates the Endpoints object (that is, joins Services &amp; Pods).</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Service Account &amp; Token Controllers: Create default accounts and API access tokens for new namespaces.</a:t>
            </a:r>
            <a:endParaRPr b="0" sz="1400">
              <a:highlight>
                <a:srgbClr val="FFFFFF"/>
              </a:highlight>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b="0" lang="en-US" sz="1800">
                <a:highlight>
                  <a:srgbClr val="FFFFFF"/>
                </a:highlight>
                <a:latin typeface="Roboto"/>
                <a:ea typeface="Roboto"/>
                <a:cs typeface="Roboto"/>
                <a:sym typeface="Roboto"/>
              </a:rPr>
              <a:t>cloud-controller-manager - </a:t>
            </a:r>
            <a:r>
              <a:rPr b="0" lang="en-US" sz="1200">
                <a:highlight>
                  <a:srgbClr val="FFFFFF"/>
                </a:highlight>
                <a:latin typeface="Roboto"/>
                <a:ea typeface="Roboto"/>
                <a:cs typeface="Roboto"/>
                <a:sym typeface="Roboto"/>
              </a:rPr>
              <a:t>runs controllers that interact with the underlying cloud providers.</a:t>
            </a:r>
            <a:endParaRPr b="0" sz="1800">
              <a:highlight>
                <a:srgbClr val="FFFFFF"/>
              </a:highlight>
              <a:latin typeface="Roboto"/>
              <a:ea typeface="Roboto"/>
              <a:cs typeface="Roboto"/>
              <a:sym typeface="Roboto"/>
            </a:endParaRPr>
          </a:p>
          <a:p>
            <a:pPr indent="0" lvl="0" marL="0" rtl="0" algn="l">
              <a:lnSpc>
                <a:spcPct val="115000"/>
              </a:lnSpc>
              <a:spcBef>
                <a:spcPts val="2300"/>
              </a:spcBef>
              <a:spcAft>
                <a:spcPts val="0"/>
              </a:spcAft>
              <a:buSzPts val="1260"/>
              <a:buNone/>
            </a:pPr>
            <a:r>
              <a:t/>
            </a:r>
            <a:endParaRPr b="0" sz="14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Node Components</a:t>
            </a:r>
            <a:endParaRPr/>
          </a:p>
        </p:txBody>
      </p:sp>
      <p:sp>
        <p:nvSpPr>
          <p:cNvPr id="629" name="Google Shape;629;p94"/>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115000"/>
              </a:lnSpc>
              <a:spcBef>
                <a:spcPts val="2300"/>
              </a:spcBef>
              <a:spcAft>
                <a:spcPts val="0"/>
              </a:spcAft>
              <a:buSzPts val="2880"/>
              <a:buFont typeface="Roboto"/>
              <a:buChar char="▪"/>
            </a:pPr>
            <a:r>
              <a:rPr b="0" lang="en-US" sz="1800">
                <a:highlight>
                  <a:srgbClr val="FFFFFF"/>
                </a:highlight>
                <a:latin typeface="Roboto"/>
                <a:ea typeface="Roboto"/>
                <a:cs typeface="Roboto"/>
                <a:sym typeface="Roboto"/>
              </a:rPr>
              <a:t>kubelet - </a:t>
            </a:r>
            <a:r>
              <a:rPr b="0" lang="en-US" sz="1200">
                <a:highlight>
                  <a:srgbClr val="FFFFFF"/>
                </a:highlight>
                <a:latin typeface="Roboto"/>
                <a:ea typeface="Roboto"/>
                <a:cs typeface="Roboto"/>
                <a:sym typeface="Roboto"/>
              </a:rPr>
              <a:t>An agent that runs on each node in the cluster. It makes sure that containers are running in a pod.</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kube-proxy - </a:t>
            </a:r>
            <a:r>
              <a:rPr b="0" lang="en-US" sz="1200" u="sng">
                <a:solidFill>
                  <a:schemeClr val="hlink"/>
                </a:solidFill>
                <a:highlight>
                  <a:srgbClr val="FFFFFF"/>
                </a:highlight>
                <a:latin typeface="Roboto"/>
                <a:ea typeface="Roboto"/>
                <a:cs typeface="Roboto"/>
                <a:sym typeface="Roboto"/>
                <a:hlinkClick r:id="rId3"/>
              </a:rPr>
              <a:t>kube-proxy</a:t>
            </a:r>
            <a:r>
              <a:rPr b="0" lang="en-US" sz="1200">
                <a:highlight>
                  <a:srgbClr val="FFFFFF"/>
                </a:highlight>
                <a:latin typeface="Roboto"/>
                <a:ea typeface="Roboto"/>
                <a:cs typeface="Roboto"/>
                <a:sym typeface="Roboto"/>
              </a:rPr>
              <a:t> enables the Kubernetes service abstraction by maintaining network rules on the host and performing connection forwarding.</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Container Runtime - </a:t>
            </a:r>
            <a:r>
              <a:rPr b="0" lang="en-US" sz="1200">
                <a:highlight>
                  <a:srgbClr val="FFFFFF"/>
                </a:highlight>
                <a:latin typeface="Roboto"/>
                <a:ea typeface="Roboto"/>
                <a:cs typeface="Roboto"/>
                <a:sym typeface="Roboto"/>
              </a:rPr>
              <a:t>The container runtime is the software that is responsible for running containers. Kubernetes supports several runtimes: </a:t>
            </a:r>
            <a:r>
              <a:rPr b="0" lang="en-US" sz="1200" u="sng">
                <a:solidFill>
                  <a:schemeClr val="hlink"/>
                </a:solidFill>
                <a:highlight>
                  <a:srgbClr val="FFFFFF"/>
                </a:highlight>
                <a:latin typeface="Roboto"/>
                <a:ea typeface="Roboto"/>
                <a:cs typeface="Roboto"/>
                <a:sym typeface="Roboto"/>
                <a:hlinkClick r:id="rId4"/>
              </a:rPr>
              <a:t>Docker</a:t>
            </a:r>
            <a:r>
              <a:rPr b="0" lang="en-US" sz="1200">
                <a:highlight>
                  <a:srgbClr val="FFFFFF"/>
                </a:highlight>
                <a:latin typeface="Roboto"/>
                <a:ea typeface="Roboto"/>
                <a:cs typeface="Roboto"/>
                <a:sym typeface="Roboto"/>
              </a:rPr>
              <a:t>, </a:t>
            </a:r>
            <a:r>
              <a:rPr b="0" lang="en-US" sz="1200" u="sng">
                <a:solidFill>
                  <a:schemeClr val="hlink"/>
                </a:solidFill>
                <a:highlight>
                  <a:srgbClr val="FFFFFF"/>
                </a:highlight>
                <a:latin typeface="Roboto"/>
                <a:ea typeface="Roboto"/>
                <a:cs typeface="Roboto"/>
                <a:sym typeface="Roboto"/>
                <a:hlinkClick r:id="rId5"/>
              </a:rPr>
              <a:t>rkt</a:t>
            </a:r>
            <a:r>
              <a:rPr b="0" lang="en-US" sz="1200">
                <a:highlight>
                  <a:srgbClr val="FFFFFF"/>
                </a:highlight>
                <a:latin typeface="Roboto"/>
                <a:ea typeface="Roboto"/>
                <a:cs typeface="Roboto"/>
                <a:sym typeface="Roboto"/>
              </a:rPr>
              <a:t>, </a:t>
            </a:r>
            <a:r>
              <a:rPr b="0" lang="en-US" sz="1200" u="sng">
                <a:solidFill>
                  <a:schemeClr val="hlink"/>
                </a:solidFill>
                <a:highlight>
                  <a:srgbClr val="FFFFFF"/>
                </a:highlight>
                <a:latin typeface="Roboto"/>
                <a:ea typeface="Roboto"/>
                <a:cs typeface="Roboto"/>
                <a:sym typeface="Roboto"/>
                <a:hlinkClick r:id="rId6"/>
              </a:rPr>
              <a:t>runc</a:t>
            </a:r>
            <a:r>
              <a:rPr b="0" lang="en-US" sz="1200">
                <a:highlight>
                  <a:srgbClr val="FFFFFF"/>
                </a:highlight>
                <a:latin typeface="Roboto"/>
                <a:ea typeface="Roboto"/>
                <a:cs typeface="Roboto"/>
                <a:sym typeface="Roboto"/>
              </a:rPr>
              <a:t> and any OCI </a:t>
            </a:r>
            <a:r>
              <a:rPr b="0" lang="en-US" sz="1200" u="sng">
                <a:solidFill>
                  <a:schemeClr val="hlink"/>
                </a:solidFill>
                <a:highlight>
                  <a:srgbClr val="FFFFFF"/>
                </a:highlight>
                <a:latin typeface="Roboto"/>
                <a:ea typeface="Roboto"/>
                <a:cs typeface="Roboto"/>
                <a:sym typeface="Roboto"/>
                <a:hlinkClick r:id="rId7"/>
              </a:rPr>
              <a:t>runtime-spec</a:t>
            </a:r>
            <a:r>
              <a:rPr b="0" lang="en-US" sz="1200">
                <a:highlight>
                  <a:srgbClr val="FFFFFF"/>
                </a:highlight>
                <a:latin typeface="Roboto"/>
                <a:ea typeface="Roboto"/>
                <a:cs typeface="Roboto"/>
                <a:sym typeface="Roboto"/>
              </a:rPr>
              <a:t> implementation</a:t>
            </a:r>
            <a:endParaRPr b="0" sz="1200">
              <a:highlight>
                <a:srgbClr val="FFFFFF"/>
              </a:highlight>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t/>
            </a:r>
            <a:endParaRPr b="0" sz="12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chemeClr val="accent3"/>
                </a:solidFill>
                <a:latin typeface="Calibri"/>
                <a:ea typeface="Calibri"/>
                <a:cs typeface="Calibri"/>
                <a:sym typeface="Calibri"/>
              </a:rPr>
              <a:t>Introduction to Kubernetes</a:t>
            </a:r>
            <a:endParaRPr b="1" i="0" sz="5400" u="none" cap="none" strike="noStrike">
              <a:solidFill>
                <a:schemeClr val="accent3"/>
              </a:solidFill>
              <a:latin typeface="Calibri"/>
              <a:ea typeface="Calibri"/>
              <a:cs typeface="Calibri"/>
              <a:sym typeface="Calibri"/>
            </a:endParaRPr>
          </a:p>
        </p:txBody>
      </p:sp>
      <p:sp>
        <p:nvSpPr>
          <p:cNvPr id="234" name="Google Shape;234;p41"/>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Addons</a:t>
            </a:r>
            <a:endParaRPr/>
          </a:p>
        </p:txBody>
      </p:sp>
      <p:sp>
        <p:nvSpPr>
          <p:cNvPr id="635" name="Google Shape;635;p95"/>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115000"/>
              </a:lnSpc>
              <a:spcBef>
                <a:spcPts val="2300"/>
              </a:spcBef>
              <a:spcAft>
                <a:spcPts val="0"/>
              </a:spcAft>
              <a:buSzPts val="2880"/>
              <a:buFont typeface="Roboto"/>
              <a:buChar char="▪"/>
            </a:pPr>
            <a:r>
              <a:rPr b="0" lang="en-US" sz="1800">
                <a:highlight>
                  <a:srgbClr val="FFFFFF"/>
                </a:highlight>
                <a:latin typeface="Roboto"/>
                <a:ea typeface="Roboto"/>
                <a:cs typeface="Roboto"/>
                <a:sym typeface="Roboto"/>
              </a:rPr>
              <a:t>DNS - </a:t>
            </a:r>
            <a:r>
              <a:rPr b="0" lang="en-US" sz="1200">
                <a:highlight>
                  <a:srgbClr val="FFFFFF"/>
                </a:highlight>
                <a:latin typeface="Roboto"/>
                <a:ea typeface="Roboto"/>
                <a:cs typeface="Roboto"/>
                <a:sym typeface="Roboto"/>
              </a:rPr>
              <a:t>While the other addons are not strictly required, all Kubernetes clusters should have </a:t>
            </a:r>
            <a:r>
              <a:rPr b="0" lang="en-US" sz="1200" u="sng">
                <a:solidFill>
                  <a:schemeClr val="hlink"/>
                </a:solidFill>
                <a:highlight>
                  <a:srgbClr val="FFFFFF"/>
                </a:highlight>
                <a:latin typeface="Roboto"/>
                <a:ea typeface="Roboto"/>
                <a:cs typeface="Roboto"/>
                <a:sym typeface="Roboto"/>
                <a:hlinkClick r:id="rId3"/>
              </a:rPr>
              <a:t>cluster DNS</a:t>
            </a:r>
            <a:r>
              <a:rPr b="0" lang="en-US" sz="1200">
                <a:highlight>
                  <a:srgbClr val="FFFFFF"/>
                </a:highlight>
                <a:latin typeface="Roboto"/>
                <a:ea typeface="Roboto"/>
                <a:cs typeface="Roboto"/>
                <a:sym typeface="Roboto"/>
              </a:rPr>
              <a:t>, as many examples rely on it.</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Web UI (Dashboard) - </a:t>
            </a:r>
            <a:r>
              <a:rPr b="0" lang="en-US" sz="1200" u="sng">
                <a:solidFill>
                  <a:schemeClr val="hlink"/>
                </a:solidFill>
                <a:highlight>
                  <a:srgbClr val="FFFFFF"/>
                </a:highlight>
                <a:latin typeface="Roboto"/>
                <a:ea typeface="Roboto"/>
                <a:cs typeface="Roboto"/>
                <a:sym typeface="Roboto"/>
                <a:hlinkClick r:id="rId4"/>
              </a:rPr>
              <a:t>Dashboard</a:t>
            </a:r>
            <a:r>
              <a:rPr b="0" lang="en-US" sz="1200">
                <a:highlight>
                  <a:srgbClr val="FFFFFF"/>
                </a:highlight>
                <a:latin typeface="Roboto"/>
                <a:ea typeface="Roboto"/>
                <a:cs typeface="Roboto"/>
                <a:sym typeface="Roboto"/>
              </a:rPr>
              <a:t> is a general purpose, web-based UI for Kubernetes clusters.</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Container Resource Monitoring - </a:t>
            </a:r>
            <a:r>
              <a:rPr b="0" lang="en-US" sz="1200" u="sng">
                <a:solidFill>
                  <a:schemeClr val="hlink"/>
                </a:solidFill>
                <a:highlight>
                  <a:srgbClr val="FFFFFF"/>
                </a:highlight>
                <a:latin typeface="Roboto"/>
                <a:ea typeface="Roboto"/>
                <a:cs typeface="Roboto"/>
                <a:sym typeface="Roboto"/>
                <a:hlinkClick r:id="rId5"/>
              </a:rPr>
              <a:t>Container Resource Monitoring</a:t>
            </a:r>
            <a:r>
              <a:rPr b="0" lang="en-US" sz="1200">
                <a:highlight>
                  <a:srgbClr val="FFFFFF"/>
                </a:highlight>
                <a:latin typeface="Roboto"/>
                <a:ea typeface="Roboto"/>
                <a:cs typeface="Roboto"/>
                <a:sym typeface="Roboto"/>
              </a:rPr>
              <a:t> records generic time-series metrics about containers in a central database, and provides a UI for browsing that data.</a:t>
            </a:r>
            <a:endParaRPr b="0" sz="12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Cluster-level Logging - </a:t>
            </a:r>
            <a:r>
              <a:rPr b="0" lang="en-US" sz="1200">
                <a:highlight>
                  <a:srgbClr val="FFFFFF"/>
                </a:highlight>
                <a:latin typeface="Roboto"/>
                <a:ea typeface="Roboto"/>
                <a:cs typeface="Roboto"/>
                <a:sym typeface="Roboto"/>
              </a:rPr>
              <a:t>A </a:t>
            </a:r>
            <a:r>
              <a:rPr b="0" lang="en-US" sz="1200" u="sng">
                <a:solidFill>
                  <a:schemeClr val="hlink"/>
                </a:solidFill>
                <a:highlight>
                  <a:srgbClr val="FFFFFF"/>
                </a:highlight>
                <a:latin typeface="Roboto"/>
                <a:ea typeface="Roboto"/>
                <a:cs typeface="Roboto"/>
                <a:sym typeface="Roboto"/>
                <a:hlinkClick r:id="rId6"/>
              </a:rPr>
              <a:t>Cluster-level logging</a:t>
            </a:r>
            <a:r>
              <a:rPr b="0" lang="en-US" sz="1200">
                <a:highlight>
                  <a:srgbClr val="FFFFFF"/>
                </a:highlight>
                <a:latin typeface="Roboto"/>
                <a:ea typeface="Roboto"/>
                <a:cs typeface="Roboto"/>
                <a:sym typeface="Roboto"/>
              </a:rPr>
              <a:t> mechanism is responsible for saving container logs to a central log store with search/browsing interface.</a:t>
            </a:r>
            <a:endParaRPr b="0" sz="18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6"/>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Terms</a:t>
            </a:r>
            <a:endParaRPr/>
          </a:p>
        </p:txBody>
      </p:sp>
      <p:sp>
        <p:nvSpPr>
          <p:cNvPr id="641" name="Google Shape;641;p96"/>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90000"/>
              </a:lnSpc>
              <a:spcBef>
                <a:spcPts val="640"/>
              </a:spcBef>
              <a:spcAft>
                <a:spcPts val="0"/>
              </a:spcAft>
              <a:buSzPts val="2880"/>
              <a:buChar char="▪"/>
            </a:pPr>
            <a:r>
              <a:rPr lang="en-US"/>
              <a:t>Containers</a:t>
            </a:r>
            <a:endParaRPr/>
          </a:p>
          <a:p>
            <a:pPr indent="-411480" lvl="0" marL="457200" rtl="0" algn="l">
              <a:lnSpc>
                <a:spcPct val="90000"/>
              </a:lnSpc>
              <a:spcBef>
                <a:spcPts val="0"/>
              </a:spcBef>
              <a:spcAft>
                <a:spcPts val="0"/>
              </a:spcAft>
              <a:buSzPts val="2880"/>
              <a:buChar char="▪"/>
            </a:pPr>
            <a:r>
              <a:rPr lang="en-US"/>
              <a:t>Nodes</a:t>
            </a:r>
            <a:endParaRPr/>
          </a:p>
          <a:p>
            <a:pPr indent="-411480" lvl="0" marL="457200" rtl="0" algn="l">
              <a:lnSpc>
                <a:spcPct val="90000"/>
              </a:lnSpc>
              <a:spcBef>
                <a:spcPts val="0"/>
              </a:spcBef>
              <a:spcAft>
                <a:spcPts val="0"/>
              </a:spcAft>
              <a:buSzPts val="2880"/>
              <a:buChar char="▪"/>
            </a:pPr>
            <a:r>
              <a:rPr lang="en-US"/>
              <a:t>Clusters</a:t>
            </a:r>
            <a:endParaRPr/>
          </a:p>
          <a:p>
            <a:pPr indent="-411480" lvl="0" marL="457200" rtl="0" algn="l">
              <a:lnSpc>
                <a:spcPct val="90000"/>
              </a:lnSpc>
              <a:spcBef>
                <a:spcPts val="0"/>
              </a:spcBef>
              <a:spcAft>
                <a:spcPts val="0"/>
              </a:spcAft>
              <a:buSzPts val="2880"/>
              <a:buChar char="▪"/>
            </a:pPr>
            <a:r>
              <a:rPr lang="en-US"/>
              <a:t>Deployment</a:t>
            </a:r>
            <a:endParaRPr/>
          </a:p>
          <a:p>
            <a:pPr indent="-411480" lvl="0" marL="457200" rtl="0" algn="l">
              <a:lnSpc>
                <a:spcPct val="90000"/>
              </a:lnSpc>
              <a:spcBef>
                <a:spcPts val="0"/>
              </a:spcBef>
              <a:spcAft>
                <a:spcPts val="0"/>
              </a:spcAft>
              <a:buSzPts val="2880"/>
              <a:buChar char="▪"/>
            </a:pPr>
            <a:r>
              <a:rPr lang="en-US"/>
              <a:t>Pods</a:t>
            </a:r>
            <a:endParaRPr/>
          </a:p>
          <a:p>
            <a:pPr indent="-411480" lvl="0" marL="457200" rtl="0" algn="l">
              <a:lnSpc>
                <a:spcPct val="90000"/>
              </a:lnSpc>
              <a:spcBef>
                <a:spcPts val="0"/>
              </a:spcBef>
              <a:spcAft>
                <a:spcPts val="0"/>
              </a:spcAft>
              <a:buSzPts val="2880"/>
              <a:buChar char="▪"/>
            </a:pPr>
            <a:r>
              <a:rPr lang="en-US"/>
              <a:t>ReplicaSets</a:t>
            </a:r>
            <a:endParaRPr/>
          </a:p>
          <a:p>
            <a:pPr indent="-411480" lvl="0" marL="457200" rtl="0" algn="l">
              <a:lnSpc>
                <a:spcPct val="90000"/>
              </a:lnSpc>
              <a:spcBef>
                <a:spcPts val="0"/>
              </a:spcBef>
              <a:spcAft>
                <a:spcPts val="0"/>
              </a:spcAft>
              <a:buSzPts val="2880"/>
              <a:buChar char="▪"/>
            </a:pPr>
            <a:r>
              <a:rPr lang="en-US"/>
              <a:t>Services</a:t>
            </a:r>
            <a:endParaRPr/>
          </a:p>
          <a:p>
            <a:pPr indent="-411480" lvl="0" marL="457200" rtl="0" algn="l">
              <a:lnSpc>
                <a:spcPct val="90000"/>
              </a:lnSpc>
              <a:spcBef>
                <a:spcPts val="0"/>
              </a:spcBef>
              <a:spcAft>
                <a:spcPts val="0"/>
              </a:spcAft>
              <a:buSzPts val="2880"/>
              <a:buChar char="▪"/>
            </a:pPr>
            <a:r>
              <a:rPr lang="en-US"/>
              <a:t>Labels</a:t>
            </a:r>
            <a:endParaRPr/>
          </a:p>
          <a:p>
            <a:pPr indent="-411480" lvl="0" marL="457200" rtl="0" algn="l">
              <a:lnSpc>
                <a:spcPct val="90000"/>
              </a:lnSpc>
              <a:spcBef>
                <a:spcPts val="0"/>
              </a:spcBef>
              <a:spcAft>
                <a:spcPts val="0"/>
              </a:spcAft>
              <a:buSzPts val="2880"/>
              <a:buChar char="▪"/>
            </a:pPr>
            <a:r>
              <a:rPr lang="en-US"/>
              <a:t>Volumes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7"/>
          <p:cNvSpPr txBox="1"/>
          <p:nvPr/>
        </p:nvSpPr>
        <p:spPr>
          <a:xfrm>
            <a:off x="306700" y="245375"/>
            <a:ext cx="53163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97"/>
          <p:cNvSpPr txBox="1"/>
          <p:nvPr>
            <p:ph type="title"/>
          </p:nvPr>
        </p:nvSpPr>
        <p:spPr>
          <a:xfrm>
            <a:off x="969200" y="365126"/>
            <a:ext cx="7546200" cy="444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a:t>
            </a:r>
            <a:r>
              <a:rPr lang="en-US">
                <a:solidFill>
                  <a:srgbClr val="E36C09"/>
                </a:solidFill>
              </a:rPr>
              <a:t>: Abstraction</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pic>
        <p:nvPicPr>
          <p:cNvPr id="648" name="Google Shape;648;p97"/>
          <p:cNvPicPr preferRelativeResize="0"/>
          <p:nvPr/>
        </p:nvPicPr>
        <p:blipFill rotWithShape="1">
          <a:blip r:embed="rId3">
            <a:alphaModFix/>
          </a:blip>
          <a:srcRect b="0" l="0" r="0" t="0"/>
          <a:stretch/>
        </p:blipFill>
        <p:spPr>
          <a:xfrm>
            <a:off x="2188925" y="617114"/>
            <a:ext cx="5253093" cy="56237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8"/>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Nodes</a:t>
            </a:r>
            <a:endParaRPr/>
          </a:p>
        </p:txBody>
      </p:sp>
      <p:sp>
        <p:nvSpPr>
          <p:cNvPr id="654" name="Google Shape;654;p98"/>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sz="1800"/>
          </a:p>
        </p:txBody>
      </p:sp>
      <p:pic>
        <p:nvPicPr>
          <p:cNvPr id="655" name="Google Shape;655;p98"/>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Nodes</a:t>
            </a:r>
            <a:endParaRPr b="1" i="0" sz="3600" u="none" cap="none" strike="noStrike">
              <a:solidFill>
                <a:schemeClr val="accent3"/>
              </a:solidFill>
              <a:latin typeface="Calibri"/>
              <a:ea typeface="Calibri"/>
              <a:cs typeface="Calibri"/>
              <a:sym typeface="Calibri"/>
            </a:endParaRPr>
          </a:p>
        </p:txBody>
      </p:sp>
      <p:sp>
        <p:nvSpPr>
          <p:cNvPr id="661" name="Google Shape;661;p99"/>
          <p:cNvSpPr txBox="1"/>
          <p:nvPr>
            <p:ph idx="1" type="body"/>
          </p:nvPr>
        </p:nvSpPr>
        <p:spPr>
          <a:xfrm>
            <a:off x="457201" y="1905001"/>
            <a:ext cx="4024200"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Must be managed by a master</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May host multiple pods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Internal IP Address endpoint</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Can be tagged and filtered using labels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Must be running two processes</a:t>
            </a:r>
            <a:endParaRPr/>
          </a:p>
          <a:p>
            <a:pPr indent="-457200" lvl="1" marL="914400" marR="0" rtl="0" algn="l">
              <a:lnSpc>
                <a:spcPct val="90000"/>
              </a:lnSpc>
              <a:spcBef>
                <a:spcPts val="60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Kubelet – Kubernetes client process. Communicates with master and schedules pods</a:t>
            </a:r>
            <a:endParaRPr/>
          </a:p>
          <a:p>
            <a:pPr indent="-457200" lvl="1" marL="914400" marR="0" rtl="0" algn="l">
              <a:lnSpc>
                <a:spcPct val="90000"/>
              </a:lnSpc>
              <a:spcBef>
                <a:spcPts val="60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Container runtime – Docker, Rocket, etc. Pulls and runs containers from registry</a:t>
            </a:r>
            <a:endParaRPr b="0" i="0" sz="1200" u="none" cap="none" strike="noStrike">
              <a:solidFill>
                <a:schemeClr val="dk1"/>
              </a:solidFill>
              <a:latin typeface="Calibri"/>
              <a:ea typeface="Calibri"/>
              <a:cs typeface="Calibri"/>
              <a:sym typeface="Calibri"/>
            </a:endParaRPr>
          </a:p>
        </p:txBody>
      </p:sp>
      <p:sp>
        <p:nvSpPr>
          <p:cNvPr id="662" name="Google Shape;662;p99"/>
          <p:cNvSpPr txBox="1"/>
          <p:nvPr/>
        </p:nvSpPr>
        <p:spPr>
          <a:xfrm>
            <a:off x="628650" y="1295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663" name="Google Shape;663;p99"/>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00"/>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Nodes</a:t>
            </a:r>
            <a:endParaRPr/>
          </a:p>
        </p:txBody>
      </p:sp>
      <p:sp>
        <p:nvSpPr>
          <p:cNvPr id="669" name="Google Shape;669;p100"/>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2880"/>
              <a:buNone/>
            </a:pPr>
            <a:r>
              <a:rPr b="0" lang="en-US"/>
              <a:t>Node Status</a:t>
            </a:r>
            <a:endParaRPr b="0"/>
          </a:p>
          <a:p>
            <a:pPr indent="0" lvl="0" marL="0" rtl="0" algn="l">
              <a:lnSpc>
                <a:spcPct val="90000"/>
              </a:lnSpc>
              <a:spcBef>
                <a:spcPts val="640"/>
              </a:spcBef>
              <a:spcAft>
                <a:spcPts val="0"/>
              </a:spcAft>
              <a:buSzPts val="1620"/>
              <a:buNone/>
            </a:pPr>
            <a:r>
              <a:rPr b="0" lang="en-US" sz="1800"/>
              <a:t>A node status contains:</a:t>
            </a:r>
            <a:endParaRPr b="0" sz="1800"/>
          </a:p>
          <a:p>
            <a:pPr indent="-381000" lvl="0" marL="457200" rtl="0" algn="l">
              <a:lnSpc>
                <a:spcPct val="90000"/>
              </a:lnSpc>
              <a:spcBef>
                <a:spcPts val="640"/>
              </a:spcBef>
              <a:spcAft>
                <a:spcPts val="0"/>
              </a:spcAft>
              <a:buSzPts val="2400"/>
              <a:buChar char="▪"/>
            </a:pPr>
            <a:r>
              <a:rPr b="0" lang="en-US" sz="2400"/>
              <a:t>Addresses </a:t>
            </a:r>
            <a:endParaRPr b="0" sz="2400"/>
          </a:p>
          <a:p>
            <a:pPr indent="-342900" lvl="1" marL="914400" rtl="0" algn="l">
              <a:lnSpc>
                <a:spcPct val="90000"/>
              </a:lnSpc>
              <a:spcBef>
                <a:spcPts val="0"/>
              </a:spcBef>
              <a:spcAft>
                <a:spcPts val="0"/>
              </a:spcAft>
              <a:buSzPts val="1800"/>
              <a:buChar char="▪"/>
            </a:pPr>
            <a:r>
              <a:rPr b="0" lang="en-US" sz="1800"/>
              <a:t>Hostname</a:t>
            </a:r>
            <a:endParaRPr b="0" sz="1800"/>
          </a:p>
          <a:p>
            <a:pPr indent="-342900" lvl="1" marL="914400" rtl="0" algn="l">
              <a:lnSpc>
                <a:spcPct val="90000"/>
              </a:lnSpc>
              <a:spcBef>
                <a:spcPts val="0"/>
              </a:spcBef>
              <a:spcAft>
                <a:spcPts val="0"/>
              </a:spcAft>
              <a:buSzPts val="1800"/>
              <a:buChar char="▪"/>
            </a:pPr>
            <a:r>
              <a:rPr b="0" lang="en-US" sz="1800"/>
              <a:t>ExternalIP</a:t>
            </a:r>
            <a:endParaRPr b="0" sz="1800"/>
          </a:p>
          <a:p>
            <a:pPr indent="-342900" lvl="1" marL="914400" rtl="0" algn="l">
              <a:lnSpc>
                <a:spcPct val="90000"/>
              </a:lnSpc>
              <a:spcBef>
                <a:spcPts val="0"/>
              </a:spcBef>
              <a:spcAft>
                <a:spcPts val="0"/>
              </a:spcAft>
              <a:buSzPts val="1800"/>
              <a:buChar char="▪"/>
            </a:pPr>
            <a:r>
              <a:rPr b="0" lang="en-US" sz="1800"/>
              <a:t>InternalIP</a:t>
            </a:r>
            <a:endParaRPr b="0" sz="1800"/>
          </a:p>
          <a:p>
            <a:pPr indent="-381000" lvl="0" marL="457200" rtl="0" algn="l">
              <a:lnSpc>
                <a:spcPct val="90000"/>
              </a:lnSpc>
              <a:spcBef>
                <a:spcPts val="0"/>
              </a:spcBef>
              <a:spcAft>
                <a:spcPts val="0"/>
              </a:spcAft>
              <a:buSzPts val="2400"/>
              <a:buChar char="▪"/>
            </a:pPr>
            <a:r>
              <a:rPr b="0" lang="en-US" sz="2400"/>
              <a:t>Condition - </a:t>
            </a:r>
            <a:r>
              <a:rPr b="0" lang="en-US" sz="1800"/>
              <a:t>describe condition of nodes.</a:t>
            </a:r>
            <a:endParaRPr b="0" sz="1800"/>
          </a:p>
          <a:p>
            <a:pPr indent="-381000" lvl="0" marL="457200" rtl="0" algn="l">
              <a:lnSpc>
                <a:spcPct val="90000"/>
              </a:lnSpc>
              <a:spcBef>
                <a:spcPts val="0"/>
              </a:spcBef>
              <a:spcAft>
                <a:spcPts val="0"/>
              </a:spcAft>
              <a:buSzPts val="2400"/>
              <a:buChar char="▪"/>
            </a:pPr>
            <a:r>
              <a:rPr b="0" lang="en-US" sz="2400"/>
              <a:t>Capacity -  </a:t>
            </a:r>
            <a:r>
              <a:rPr b="0" lang="en-US" sz="1800"/>
              <a:t>describe the resources available on the node</a:t>
            </a:r>
            <a:endParaRPr b="0" sz="1800"/>
          </a:p>
          <a:p>
            <a:pPr indent="-381000" lvl="0" marL="457200" rtl="0" algn="l">
              <a:lnSpc>
                <a:spcPct val="90000"/>
              </a:lnSpc>
              <a:spcBef>
                <a:spcPts val="0"/>
              </a:spcBef>
              <a:spcAft>
                <a:spcPts val="0"/>
              </a:spcAft>
              <a:buSzPts val="2400"/>
              <a:buChar char="▪"/>
            </a:pPr>
            <a:r>
              <a:rPr b="0" lang="en-US" sz="2400"/>
              <a:t>Info - </a:t>
            </a:r>
            <a:r>
              <a:rPr b="0" lang="en-US" sz="1800"/>
              <a:t>general information about the node</a:t>
            </a:r>
            <a:endParaRPr b="0"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0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nodes</a:t>
            </a:r>
            <a:endParaRPr b="1" i="0" sz="3600" u="none" cap="none" strike="noStrike">
              <a:solidFill>
                <a:schemeClr val="accent3"/>
              </a:solidFill>
              <a:latin typeface="Calibri"/>
              <a:ea typeface="Calibri"/>
              <a:cs typeface="Calibri"/>
              <a:sym typeface="Calibri"/>
            </a:endParaRPr>
          </a:p>
        </p:txBody>
      </p:sp>
      <p:sp>
        <p:nvSpPr>
          <p:cNvPr id="675" name="Google Shape;675;p101"/>
          <p:cNvSpPr txBox="1"/>
          <p:nvPr/>
        </p:nvSpPr>
        <p:spPr>
          <a:xfrm>
            <a:off x="1600200" y="4343400"/>
            <a:ext cx="53340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Afinity &amp; Anti-affinity (Beta) allow further constraints on where a pod may run (coupled, de-coupled, only nodes with certain labels, etc)</a:t>
            </a:r>
            <a:endParaRPr b="0" i="0" sz="1800" u="none" cap="none" strike="noStrike">
              <a:solidFill>
                <a:schemeClr val="dk1"/>
              </a:solidFill>
              <a:latin typeface="Arial"/>
              <a:ea typeface="Arial"/>
              <a:cs typeface="Arial"/>
              <a:sym typeface="Arial"/>
            </a:endParaRPr>
          </a:p>
        </p:txBody>
      </p:sp>
      <p:pic>
        <p:nvPicPr>
          <p:cNvPr id="676" name="Google Shape;676;p101"/>
          <p:cNvPicPr preferRelativeResize="0"/>
          <p:nvPr/>
        </p:nvPicPr>
        <p:blipFill rotWithShape="1">
          <a:blip r:embed="rId3">
            <a:alphaModFix/>
          </a:blip>
          <a:srcRect b="0" l="0" r="0" t="0"/>
          <a:stretch/>
        </p:blipFill>
        <p:spPr>
          <a:xfrm>
            <a:off x="0" y="3149600"/>
            <a:ext cx="9144000" cy="5354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0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Clusters</a:t>
            </a:r>
            <a:endParaRPr b="1" i="0" sz="3600" u="none" cap="none" strike="noStrike">
              <a:solidFill>
                <a:schemeClr val="accent3"/>
              </a:solidFill>
              <a:latin typeface="Calibri"/>
              <a:ea typeface="Calibri"/>
              <a:cs typeface="Calibri"/>
              <a:sym typeface="Calibri"/>
            </a:endParaRPr>
          </a:p>
        </p:txBody>
      </p:sp>
      <p:sp>
        <p:nvSpPr>
          <p:cNvPr id="682" name="Google Shape;682;p102"/>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1850" u="none" cap="none" strike="noStrike">
                <a:solidFill>
                  <a:schemeClr val="dk1"/>
                </a:solidFill>
                <a:latin typeface="Calibri"/>
                <a:ea typeface="Calibri"/>
                <a:cs typeface="Calibri"/>
                <a:sym typeface="Calibri"/>
              </a:rPr>
              <a:t>Masters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Coordinates the cluster</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Schedules applications</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Maintains application state</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Scales applications</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Rolls out updates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Can be duplicated when HA (High Availability) is desired.</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Often run as a service by public cloud providers (Azure/Google Kubernetes as a Service)</a:t>
            </a:r>
            <a:endParaRPr/>
          </a:p>
          <a:p>
            <a:pPr indent="0" lvl="0" marL="0" marR="0" rtl="0" algn="l">
              <a:lnSpc>
                <a:spcPct val="80000"/>
              </a:lnSpc>
              <a:spcBef>
                <a:spcPts val="370"/>
              </a:spcBef>
              <a:spcAft>
                <a:spcPts val="0"/>
              </a:spcAft>
              <a:buClr>
                <a:schemeClr val="accent3"/>
              </a:buClr>
              <a:buSzPts val="1665"/>
              <a:buFont typeface="Noto Sans Symbols"/>
              <a:buNone/>
            </a:pPr>
            <a:r>
              <a:rPr b="0" i="0" lang="en-US" sz="1850" u="none" cap="none" strike="noStrike">
                <a:solidFill>
                  <a:schemeClr val="dk1"/>
                </a:solidFill>
                <a:latin typeface="Calibri"/>
                <a:ea typeface="Calibri"/>
                <a:cs typeface="Calibri"/>
                <a:sym typeface="Calibri"/>
              </a:rPr>
              <a:t>Nodes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House workers that run the applications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Three node minimum for production clusters</a:t>
            </a:r>
            <a:endParaRPr b="0" i="0" sz="1850" u="none" cap="none" strike="noStrike">
              <a:solidFill>
                <a:schemeClr val="dk1"/>
              </a:solidFill>
              <a:latin typeface="Calibri"/>
              <a:ea typeface="Calibri"/>
              <a:cs typeface="Calibri"/>
              <a:sym typeface="Calibri"/>
            </a:endParaRPr>
          </a:p>
        </p:txBody>
      </p:sp>
      <p:pic>
        <p:nvPicPr>
          <p:cNvPr id="683" name="Google Shape;683;p102"/>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84" name="Google Shape;684;p102"/>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Pods</a:t>
            </a:r>
            <a:endParaRPr b="1" i="0" sz="3600" u="none" cap="none" strike="noStrike">
              <a:solidFill>
                <a:schemeClr val="accent3"/>
              </a:solidFill>
              <a:latin typeface="Calibri"/>
              <a:ea typeface="Calibri"/>
              <a:cs typeface="Calibri"/>
              <a:sym typeface="Calibri"/>
            </a:endParaRPr>
          </a:p>
        </p:txBody>
      </p:sp>
      <p:sp>
        <p:nvSpPr>
          <p:cNvPr id="690" name="Google Shape;690;p103"/>
          <p:cNvSpPr txBox="1"/>
          <p:nvPr>
            <p:ph idx="1" type="body"/>
          </p:nvPr>
        </p:nvSpPr>
        <p:spPr>
          <a:xfrm>
            <a:off x="457201" y="1905001"/>
            <a:ext cx="4024278"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Pod Resource Types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Networking, as a unique cluster IP address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Container information:</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container image version  </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specific ports</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Etc</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Atomic unit of Kubernetes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Tied to node which is it scheduled</a:t>
            </a:r>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Always co-located and co-scheduled</a:t>
            </a:r>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Containers in a pod share </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IP address and port space</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Filesystem</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Storage (Volumnes)</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Labels</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Secrets</a:t>
            </a:r>
            <a:endParaRPr/>
          </a:p>
          <a:p>
            <a:pPr indent="-377190" lvl="1" marL="914400" marR="0" rtl="0" algn="l">
              <a:lnSpc>
                <a:spcPct val="90000"/>
              </a:lnSpc>
              <a:spcBef>
                <a:spcPts val="280"/>
              </a:spcBef>
              <a:spcAft>
                <a:spcPts val="0"/>
              </a:spcAft>
              <a:buClr>
                <a:schemeClr val="accent3"/>
              </a:buClr>
              <a:buSzPts val="1260"/>
              <a:buFont typeface="Noto Sans Symbols"/>
              <a:buNone/>
            </a:pPr>
            <a:r>
              <a:t/>
            </a:r>
            <a:endParaRPr b="0" i="0" sz="1400" u="none" cap="none" strike="noStrike">
              <a:solidFill>
                <a:schemeClr val="dk1"/>
              </a:solidFill>
              <a:latin typeface="Calibri"/>
              <a:ea typeface="Calibri"/>
              <a:cs typeface="Calibri"/>
              <a:sym typeface="Calibri"/>
            </a:endParaRPr>
          </a:p>
        </p:txBody>
      </p:sp>
      <p:pic>
        <p:nvPicPr>
          <p:cNvPr id="691" name="Google Shape;691;p103"/>
          <p:cNvPicPr preferRelativeResize="0"/>
          <p:nvPr/>
        </p:nvPicPr>
        <p:blipFill rotWithShape="1">
          <a:blip r:embed="rId3">
            <a:alphaModFix/>
          </a:blip>
          <a:srcRect b="0" l="0" r="0" t="0"/>
          <a:stretch/>
        </p:blipFill>
        <p:spPr>
          <a:xfrm>
            <a:off x="4614829" y="2209800"/>
            <a:ext cx="4539109" cy="1752600"/>
          </a:xfrm>
          <a:prstGeom prst="rect">
            <a:avLst/>
          </a:prstGeom>
          <a:noFill/>
          <a:ln>
            <a:noFill/>
          </a:ln>
        </p:spPr>
      </p:pic>
      <p:sp>
        <p:nvSpPr>
          <p:cNvPr id="692" name="Google Shape;692;p103"/>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1" i="0" lang="en-US" sz="1850" u="none" cap="none" strike="noStrike">
                <a:solidFill>
                  <a:schemeClr val="dk1"/>
                </a:solidFill>
                <a:latin typeface="Calibri"/>
                <a:ea typeface="Calibri"/>
                <a:cs typeface="Calibri"/>
                <a:sym typeface="Calibri"/>
              </a:rPr>
              <a:t>Allows you to create a group of one or more containers and some shared resources for those containers</a:t>
            </a:r>
            <a:endParaRPr b="1" i="0" sz="185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0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Deployments</a:t>
            </a:r>
            <a:endParaRPr b="1" i="0" sz="3600" u="none" cap="none" strike="noStrike">
              <a:solidFill>
                <a:schemeClr val="accent3"/>
              </a:solidFill>
              <a:latin typeface="Calibri"/>
              <a:ea typeface="Calibri"/>
              <a:cs typeface="Calibri"/>
              <a:sym typeface="Calibri"/>
            </a:endParaRPr>
          </a:p>
        </p:txBody>
      </p:sp>
      <p:sp>
        <p:nvSpPr>
          <p:cNvPr id="698" name="Google Shape;698;p104"/>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Self Healing: Continuously monitors and replaces instances if necessary </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Provides declarative updates for Pods and ReplicaSets</a:t>
            </a:r>
            <a:endParaRPr b="1"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Updates actual state to desired state at a controlled rate</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For example: Current state, 3 instances of Tomcat. Desired state, 5 instances of Tomcat. -&gt; Create 2 more instances of Tomcat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Relay on declarative manifest to determine intent (i.e. yaml/json file most commonly)</a:t>
            </a:r>
            <a:endParaRPr b="1" i="0" sz="2000" u="none" cap="none" strike="noStrike">
              <a:solidFill>
                <a:schemeClr val="dk1"/>
              </a:solidFill>
              <a:latin typeface="Calibri"/>
              <a:ea typeface="Calibri"/>
              <a:cs typeface="Calibri"/>
              <a:sym typeface="Calibri"/>
            </a:endParaRPr>
          </a:p>
          <a:p>
            <a:pPr indent="-365760" lvl="1" marL="914400" marR="0" rtl="0" algn="l">
              <a:lnSpc>
                <a:spcPct val="90000"/>
              </a:lnSpc>
              <a:spcBef>
                <a:spcPts val="320"/>
              </a:spcBef>
              <a:spcAft>
                <a:spcPts val="0"/>
              </a:spcAft>
              <a:buClr>
                <a:schemeClr val="accent3"/>
              </a:buClr>
              <a:buSzPts val="1440"/>
              <a:buFont typeface="Noto Sans Symbols"/>
              <a:buNone/>
            </a:pPr>
            <a:r>
              <a:t/>
            </a:r>
            <a:endParaRPr b="1" i="0" sz="1600" u="none" cap="none" strike="noStrike">
              <a:solidFill>
                <a:schemeClr val="dk1"/>
              </a:solidFill>
              <a:latin typeface="Calibri"/>
              <a:ea typeface="Calibri"/>
              <a:cs typeface="Calibri"/>
              <a:sym typeface="Calibri"/>
            </a:endParaRPr>
          </a:p>
        </p:txBody>
      </p:sp>
      <p:pic>
        <p:nvPicPr>
          <p:cNvPr id="699" name="Google Shape;699;p104"/>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700" name="Google Shape;700;p104"/>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you to deploy a (self-healing) instance of an application.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Journey is a “Team of Teams”</a:t>
            </a:r>
            <a:endParaRPr b="1" i="0" sz="3600" u="none" cap="none" strike="noStrike">
              <a:solidFill>
                <a:schemeClr val="accent3"/>
              </a:solidFill>
              <a:latin typeface="Calibri"/>
              <a:ea typeface="Calibri"/>
              <a:cs typeface="Calibri"/>
              <a:sym typeface="Calibri"/>
            </a:endParaRPr>
          </a:p>
        </p:txBody>
      </p:sp>
      <p:sp>
        <p:nvSpPr>
          <p:cNvPr id="240" name="Google Shape;240;p42"/>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“First I needed to shift my focus from moving pieces on the board to shaping the ecosystem.” </a:t>
            </a:r>
            <a:br>
              <a:rPr b="0" i="1" lang="en-US" sz="2400" u="none" cap="none" strike="noStrike">
                <a:solidFill>
                  <a:srgbClr val="E87722"/>
                </a:solidFill>
                <a:latin typeface="Calibri"/>
                <a:ea typeface="Calibri"/>
                <a:cs typeface="Calibri"/>
                <a:sym typeface="Calibri"/>
              </a:rPr>
            </a:br>
            <a:endParaRPr b="0" i="0" sz="2400" u="none" cap="none" strike="noStrike">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 General S. McChrystal, </a:t>
            </a:r>
            <a:r>
              <a:rPr b="0" i="1" lang="en-US" sz="1200" u="none" cap="none" strike="noStrike">
                <a:solidFill>
                  <a:schemeClr val="accent4"/>
                </a:solidFill>
                <a:latin typeface="Calibri"/>
                <a:ea typeface="Calibri"/>
                <a:cs typeface="Calibri"/>
                <a:sym typeface="Calibri"/>
              </a:rPr>
              <a:t>Team of Teams: New Rules of Engagement for a Complex World</a:t>
            </a:r>
            <a:endParaRPr b="0" i="0" sz="1400" u="none" cap="none" strike="noStrike">
              <a:solidFill>
                <a:srgbClr val="000000"/>
              </a:solidFill>
              <a:latin typeface="Arial"/>
              <a:ea typeface="Arial"/>
              <a:cs typeface="Arial"/>
              <a:sym typeface="Arial"/>
            </a:endParaRPr>
          </a:p>
        </p:txBody>
      </p:sp>
      <p:pic>
        <p:nvPicPr>
          <p:cNvPr descr="spike_for_PPT.png" id="241" name="Google Shape;241;p42"/>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242" name="Google Shape;242;p42"/>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create</a:t>
            </a:r>
            <a:endParaRPr b="1" i="0" sz="3600" u="none" cap="none" strike="noStrike">
              <a:solidFill>
                <a:schemeClr val="accent3"/>
              </a:solidFill>
              <a:latin typeface="Calibri"/>
              <a:ea typeface="Calibri"/>
              <a:cs typeface="Calibri"/>
              <a:sym typeface="Calibri"/>
            </a:endParaRPr>
          </a:p>
        </p:txBody>
      </p:sp>
      <p:pic>
        <p:nvPicPr>
          <p:cNvPr id="706" name="Google Shape;706;p105"/>
          <p:cNvPicPr preferRelativeResize="0"/>
          <p:nvPr/>
        </p:nvPicPr>
        <p:blipFill rotWithShape="1">
          <a:blip r:embed="rId3">
            <a:alphaModFix/>
          </a:blip>
          <a:srcRect b="0" l="0" r="0" t="0"/>
          <a:stretch/>
        </p:blipFill>
        <p:spPr>
          <a:xfrm>
            <a:off x="76200" y="1295400"/>
            <a:ext cx="9144000" cy="3095059"/>
          </a:xfrm>
          <a:prstGeom prst="rect">
            <a:avLst/>
          </a:prstGeom>
          <a:noFill/>
          <a:ln>
            <a:noFill/>
          </a:ln>
        </p:spPr>
      </p:pic>
      <p:sp>
        <p:nvSpPr>
          <p:cNvPr id="707" name="Google Shape;707;p105"/>
          <p:cNvSpPr txBox="1"/>
          <p:nvPr/>
        </p:nvSpPr>
        <p:spPr>
          <a:xfrm>
            <a:off x="1371600" y="4648200"/>
            <a:ext cx="73152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pods</a:t>
            </a:r>
            <a:endParaRPr b="1" i="0" sz="3600" u="none" cap="none" strike="noStrike">
              <a:solidFill>
                <a:schemeClr val="accent3"/>
              </a:solidFill>
              <a:latin typeface="Calibri"/>
              <a:ea typeface="Calibri"/>
              <a:cs typeface="Calibri"/>
              <a:sym typeface="Calibri"/>
            </a:endParaRPr>
          </a:p>
        </p:txBody>
      </p:sp>
      <p:pic>
        <p:nvPicPr>
          <p:cNvPr id="714" name="Google Shape;714;p106"/>
          <p:cNvPicPr preferRelativeResize="0"/>
          <p:nvPr/>
        </p:nvPicPr>
        <p:blipFill rotWithShape="1">
          <a:blip r:embed="rId3">
            <a:alphaModFix/>
          </a:blip>
          <a:srcRect b="0" l="0" r="0" t="0"/>
          <a:stretch/>
        </p:blipFill>
        <p:spPr>
          <a:xfrm>
            <a:off x="0" y="2057400"/>
            <a:ext cx="9144000" cy="1018176"/>
          </a:xfrm>
          <a:prstGeom prst="rect">
            <a:avLst/>
          </a:prstGeom>
          <a:noFill/>
          <a:ln>
            <a:noFill/>
          </a:ln>
        </p:spPr>
      </p:pic>
      <p:pic>
        <p:nvPicPr>
          <p:cNvPr id="715" name="Google Shape;715;p106"/>
          <p:cNvPicPr preferRelativeResize="0"/>
          <p:nvPr/>
        </p:nvPicPr>
        <p:blipFill rotWithShape="1">
          <a:blip r:embed="rId4">
            <a:alphaModFix/>
          </a:blip>
          <a:srcRect b="0" l="0" r="0" t="0"/>
          <a:stretch/>
        </p:blipFill>
        <p:spPr>
          <a:xfrm>
            <a:off x="5465821" y="3733800"/>
            <a:ext cx="3052842" cy="1831705"/>
          </a:xfrm>
          <a:prstGeom prst="rect">
            <a:avLst/>
          </a:prstGeom>
          <a:noFill/>
          <a:ln>
            <a:noFill/>
          </a:ln>
        </p:spPr>
      </p:pic>
      <p:sp>
        <p:nvSpPr>
          <p:cNvPr id="716" name="Google Shape;716;p106"/>
          <p:cNvSpPr txBox="1"/>
          <p:nvPr/>
        </p:nvSpPr>
        <p:spPr>
          <a:xfrm>
            <a:off x="1600200" y="3733800"/>
            <a:ext cx="3581400" cy="167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Logs from pods are readily available with a kubectl logs &lt;podname&gt; command.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0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2.2 Kubernetes Connect</a:t>
            </a:r>
            <a:br>
              <a:rPr lang="en-US">
                <a:solidFill>
                  <a:srgbClr val="E36C09"/>
                </a:solidFill>
              </a:rPr>
            </a:br>
            <a:endParaRPr/>
          </a:p>
        </p:txBody>
      </p:sp>
      <p:sp>
        <p:nvSpPr>
          <p:cNvPr id="722" name="Google Shape;722;p107"/>
          <p:cNvSpPr txBox="1"/>
          <p:nvPr>
            <p:ph idx="1" type="body"/>
          </p:nvPr>
        </p:nvSpPr>
        <p:spPr>
          <a:xfrm>
            <a:off x="390525" y="1676400"/>
            <a:ext cx="83631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b="0"/>
          </a:p>
          <a:p>
            <a:pPr indent="0" lvl="0" marL="0" rtl="0" algn="l">
              <a:lnSpc>
                <a:spcPct val="90000"/>
              </a:lnSpc>
              <a:spcBef>
                <a:spcPts val="640"/>
              </a:spcBef>
              <a:spcAft>
                <a:spcPts val="0"/>
              </a:spcAft>
              <a:buSzPts val="2880"/>
              <a:buNone/>
            </a:pPr>
            <a:r>
              <a:rPr b="0" lang="en-US"/>
              <a:t>Kubernetes Simple Example</a:t>
            </a:r>
            <a:endParaRPr/>
          </a:p>
          <a:p>
            <a:pPr indent="0" lvl="0" marL="0" rtl="0" algn="l">
              <a:lnSpc>
                <a:spcPct val="90000"/>
              </a:lnSpc>
              <a:spcBef>
                <a:spcPts val="640"/>
              </a:spcBef>
              <a:spcAft>
                <a:spcPts val="0"/>
              </a:spcAft>
              <a:buSzPts val="2880"/>
              <a:buNone/>
            </a:pPr>
            <a:r>
              <a:t/>
            </a:r>
            <a:endParaRPr b="0"/>
          </a:p>
          <a:p>
            <a:pPr indent="-342900" lvl="0" marL="342900" rtl="0" algn="l">
              <a:lnSpc>
                <a:spcPct val="90000"/>
              </a:lnSpc>
              <a:spcBef>
                <a:spcPts val="360"/>
              </a:spcBef>
              <a:spcAft>
                <a:spcPts val="0"/>
              </a:spcAft>
              <a:buSzPts val="1620"/>
              <a:buAutoNum type="arabicPeriod"/>
            </a:pPr>
            <a:r>
              <a:rPr b="0" lang="en-US" sz="1800"/>
              <a:t>Start a deployment (pod will start automatically)</a:t>
            </a:r>
            <a:endParaRPr/>
          </a:p>
          <a:p>
            <a:pPr indent="-342900" lvl="0" marL="342900" rtl="0" algn="l">
              <a:lnSpc>
                <a:spcPct val="90000"/>
              </a:lnSpc>
              <a:spcBef>
                <a:spcPts val="360"/>
              </a:spcBef>
              <a:spcAft>
                <a:spcPts val="0"/>
              </a:spcAft>
              <a:buSzPts val="1620"/>
              <a:buAutoNum type="arabicPeriod"/>
            </a:pPr>
            <a:r>
              <a:rPr b="0" lang="en-US" sz="1800"/>
              <a:t>Expose deployment as service</a:t>
            </a:r>
            <a:endParaRPr/>
          </a:p>
          <a:p>
            <a:pPr indent="0" lvl="0" marL="0" rtl="0" algn="l">
              <a:lnSpc>
                <a:spcPct val="90000"/>
              </a:lnSpc>
              <a:spcBef>
                <a:spcPts val="360"/>
              </a:spcBef>
              <a:spcAft>
                <a:spcPts val="0"/>
              </a:spcAft>
              <a:buSzPts val="1620"/>
              <a:buNone/>
            </a:pPr>
            <a:r>
              <a:t/>
            </a:r>
            <a:endParaRPr sz="1800" u="sng">
              <a:solidFill>
                <a:schemeClr val="hlink"/>
              </a:solidFill>
              <a:hlinkClick r:id="rId3"/>
            </a:endParaRPr>
          </a:p>
          <a:p>
            <a:pPr indent="0" lvl="0" marL="0" rtl="0" algn="l">
              <a:lnSpc>
                <a:spcPct val="90000"/>
              </a:lnSpc>
              <a:spcBef>
                <a:spcPts val="360"/>
              </a:spcBef>
              <a:spcAft>
                <a:spcPts val="0"/>
              </a:spcAft>
              <a:buSzPts val="1620"/>
              <a:buNone/>
            </a:pPr>
            <a:r>
              <a:rPr lang="en-US" sz="1800" u="sng">
                <a:solidFill>
                  <a:schemeClr val="hlink"/>
                </a:solidFill>
                <a:hlinkClick r:id="rId4"/>
              </a:rPr>
              <a:t>https://github.com/techtown-training/kubernetes-intro/blob/master/exercise/exercise2.2-k8s_simple_example.md</a:t>
            </a:r>
            <a:endParaRPr sz="1800"/>
          </a:p>
          <a:p>
            <a:pPr indent="0" lvl="0" marL="0" rtl="0" algn="l">
              <a:lnSpc>
                <a:spcPct val="90000"/>
              </a:lnSpc>
              <a:spcBef>
                <a:spcPts val="360"/>
              </a:spcBef>
              <a:spcAft>
                <a:spcPts val="0"/>
              </a:spcAft>
              <a:buSzPts val="1620"/>
              <a:buNone/>
            </a:pPr>
            <a:r>
              <a:t/>
            </a:r>
            <a:endParaRPr b="0" sz="1800"/>
          </a:p>
          <a:p>
            <a:pPr indent="0" lvl="0" marL="0" rtl="0" algn="l">
              <a:lnSpc>
                <a:spcPct val="90000"/>
              </a:lnSpc>
              <a:spcBef>
                <a:spcPts val="360"/>
              </a:spcBef>
              <a:spcAft>
                <a:spcPts val="0"/>
              </a:spcAft>
              <a:buSzPts val="1620"/>
              <a:buNone/>
            </a:pPr>
            <a:r>
              <a:rPr b="0" lang="en-US" sz="1800"/>
              <a:t>** Note – later we will discuss about pods, deployment, service in details. This exercise is just to start running containers, but a lot will be clear in later slides</a:t>
            </a:r>
            <a:endParaRPr/>
          </a:p>
        </p:txBody>
      </p:sp>
      <p:grpSp>
        <p:nvGrpSpPr>
          <p:cNvPr id="723" name="Google Shape;723;p107"/>
          <p:cNvGrpSpPr/>
          <p:nvPr/>
        </p:nvGrpSpPr>
        <p:grpSpPr>
          <a:xfrm>
            <a:off x="443685" y="762000"/>
            <a:ext cx="8091059" cy="1066800"/>
            <a:chOff x="709245" y="2971800"/>
            <a:chExt cx="7001609" cy="1066800"/>
          </a:xfrm>
        </p:grpSpPr>
        <p:pic>
          <p:nvPicPr>
            <p:cNvPr descr="icon of person performing a computer lab" id="724" name="Google Shape;724;p107" title="icon of person performing a computer lab"/>
            <p:cNvPicPr preferRelativeResize="0"/>
            <p:nvPr/>
          </p:nvPicPr>
          <p:blipFill rotWithShape="1">
            <a:blip r:embed="rId5">
              <a:alphaModFix/>
            </a:blip>
            <a:srcRect b="0" l="0" r="0" t="0"/>
            <a:stretch/>
          </p:blipFill>
          <p:spPr>
            <a:xfrm>
              <a:off x="709245" y="2971800"/>
              <a:ext cx="1066800" cy="1066800"/>
            </a:xfrm>
            <a:prstGeom prst="rect">
              <a:avLst/>
            </a:prstGeom>
            <a:noFill/>
            <a:ln>
              <a:noFill/>
            </a:ln>
          </p:spPr>
        </p:pic>
        <p:sp>
          <p:nvSpPr>
            <p:cNvPr id="725" name="Google Shape;725;p107"/>
            <p:cNvSpPr txBox="1"/>
            <p:nvPr/>
          </p:nvSpPr>
          <p:spPr>
            <a:xfrm>
              <a:off x="1995854" y="3162300"/>
              <a:ext cx="5715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(15 minutes)</a:t>
              </a:r>
              <a:endParaRPr/>
            </a:p>
          </p:txBody>
        </p:sp>
        <p:cxnSp>
          <p:nvCxnSpPr>
            <p:cNvPr id="726" name="Google Shape;726;p107"/>
            <p:cNvCxnSpPr/>
            <p:nvPr/>
          </p:nvCxnSpPr>
          <p:spPr>
            <a:xfrm flipH="1" rot="10800000">
              <a:off x="2072053" y="3187200"/>
              <a:ext cx="4088100" cy="13200"/>
            </a:xfrm>
            <a:prstGeom prst="straightConnector1">
              <a:avLst/>
            </a:prstGeom>
            <a:noFill/>
            <a:ln cap="flat" cmpd="sng" w="38100">
              <a:solidFill>
                <a:srgbClr val="BFBFBF"/>
              </a:solidFill>
              <a:prstDash val="solid"/>
              <a:round/>
              <a:headEnd len="sm" w="sm" type="none"/>
              <a:tailEnd len="sm" w="sm" type="none"/>
            </a:ln>
          </p:spPr>
        </p:cxnSp>
        <p:cxnSp>
          <p:nvCxnSpPr>
            <p:cNvPr id="727" name="Google Shape;727;p107"/>
            <p:cNvCxnSpPr/>
            <p:nvPr/>
          </p:nvCxnSpPr>
          <p:spPr>
            <a:xfrm>
              <a:off x="2072053" y="3733800"/>
              <a:ext cx="41220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8"/>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ReplicaSets</a:t>
            </a:r>
            <a:endParaRPr/>
          </a:p>
        </p:txBody>
      </p:sp>
      <p:sp>
        <p:nvSpPr>
          <p:cNvPr id="733" name="Google Shape;733;p108"/>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A </a:t>
            </a:r>
            <a:r>
              <a:rPr lang="en-US" sz="1800"/>
              <a:t>ReplicaSet</a:t>
            </a:r>
            <a:r>
              <a:rPr b="0" lang="en-US" sz="1800"/>
              <a:t> ensures that a specified number of pod replicas are running at any other time.  </a:t>
            </a:r>
            <a:r>
              <a:rPr b="0" lang="en-US" sz="1800">
                <a:highlight>
                  <a:srgbClr val="FFFFFF"/>
                </a:highlight>
              </a:rPr>
              <a:t>If there are too many pods, the ReplicationController terminates the extra pods. If there are too few, the ReplicationController starts more pods. Unlike manually created pods, the pods maintained by a ReplicationController are automatically replaced if they fail, are deleted, or are terminated.</a:t>
            </a:r>
            <a:endParaRPr b="0" sz="1800">
              <a:highlight>
                <a:srgbClr val="FFFFFF"/>
              </a:highlight>
            </a:endParaRPr>
          </a:p>
          <a:p>
            <a:pPr indent="0" lvl="0" marL="0" rtl="0" algn="l">
              <a:lnSpc>
                <a:spcPct val="90000"/>
              </a:lnSpc>
              <a:spcBef>
                <a:spcPts val="640"/>
              </a:spcBef>
              <a:spcAft>
                <a:spcPts val="0"/>
              </a:spcAft>
              <a:buSzPts val="1620"/>
              <a:buNone/>
            </a:pPr>
            <a:r>
              <a:rPr b="0" lang="en-US" sz="1800">
                <a:highlight>
                  <a:srgbClr val="FFFFFF"/>
                </a:highlight>
              </a:rPr>
              <a:t>For example, your pods are re-created on a node after disruptive maintenance such as a kernel upgrade. For this reason, you should use a ReplicationController even if your application requires only a single pod. A ReplicationController is similar to a process supervisor, but instead of supervising individual processes on a single node, the ReplicationController supervises multiple pods across multiple nodes.</a:t>
            </a:r>
            <a:endParaRPr b="0" sz="1800">
              <a:highlight>
                <a:srgbClr val="FFFFFF"/>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9"/>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Service</a:t>
            </a:r>
            <a:endParaRPr/>
          </a:p>
        </p:txBody>
      </p:sp>
      <p:sp>
        <p:nvSpPr>
          <p:cNvPr id="739" name="Google Shape;739;p109"/>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highlight>
                  <a:srgbClr val="FFFFFF"/>
                </a:highlight>
              </a:rPr>
              <a:t>Kubernetes </a:t>
            </a:r>
            <a:r>
              <a:rPr lang="en-US" sz="1800" u="sng">
                <a:solidFill>
                  <a:schemeClr val="hlink"/>
                </a:solidFill>
                <a:highlight>
                  <a:srgbClr val="F7F7F7"/>
                </a:highlight>
                <a:hlinkClick r:id="rId3"/>
              </a:rPr>
              <a:t>Pods</a:t>
            </a:r>
            <a:r>
              <a:rPr b="0" lang="en-US" sz="1800">
                <a:highlight>
                  <a:srgbClr val="FFFFFF"/>
                </a:highlight>
              </a:rPr>
              <a:t> are mortal. They are born and when they die, they are not resurrected. </a:t>
            </a:r>
            <a:r>
              <a:rPr lang="en-US" sz="1800" u="sng">
                <a:solidFill>
                  <a:schemeClr val="hlink"/>
                </a:solidFill>
                <a:highlight>
                  <a:srgbClr val="F7F7F7"/>
                </a:highlight>
                <a:hlinkClick r:id="rId4"/>
              </a:rPr>
              <a:t>ReplicaSets</a:t>
            </a:r>
            <a:r>
              <a:rPr b="0" lang="en-US" sz="1800">
                <a:highlight>
                  <a:srgbClr val="FFFFFF"/>
                </a:highlight>
              </a:rPr>
              <a:t> in particular create and destroy </a:t>
            </a:r>
            <a:r>
              <a:rPr lang="en-US" sz="1800">
                <a:solidFill>
                  <a:srgbClr val="303030"/>
                </a:solidFill>
                <a:highlight>
                  <a:srgbClr val="F7F7F7"/>
                </a:highlight>
              </a:rPr>
              <a:t>Pods</a:t>
            </a:r>
            <a:r>
              <a:rPr b="0" lang="en-US" sz="1800">
                <a:highlight>
                  <a:srgbClr val="FFFFFF"/>
                </a:highlight>
              </a:rPr>
              <a:t> dynamically (e.g. when scaling up or down). While each </a:t>
            </a:r>
            <a:r>
              <a:rPr lang="en-US" sz="1800">
                <a:solidFill>
                  <a:srgbClr val="303030"/>
                </a:solidFill>
                <a:highlight>
                  <a:srgbClr val="F7F7F7"/>
                </a:highlight>
              </a:rPr>
              <a:t>Pod</a:t>
            </a:r>
            <a:r>
              <a:rPr b="0" lang="en-US" sz="1800">
                <a:highlight>
                  <a:srgbClr val="FFFFFF"/>
                </a:highlight>
              </a:rPr>
              <a:t> gets its own IP address, even those IP addresses cannot be relied upon to be stable over time. This leads to a problem: if some set of </a:t>
            </a:r>
            <a:r>
              <a:rPr lang="en-US" sz="1800">
                <a:solidFill>
                  <a:srgbClr val="303030"/>
                </a:solidFill>
                <a:highlight>
                  <a:srgbClr val="F7F7F7"/>
                </a:highlight>
              </a:rPr>
              <a:t>Pods</a:t>
            </a:r>
            <a:r>
              <a:rPr b="0" lang="en-US" sz="1800">
                <a:highlight>
                  <a:srgbClr val="FFFFFF"/>
                </a:highlight>
              </a:rPr>
              <a:t> (let’s call them backends) provides functionality to other </a:t>
            </a:r>
            <a:r>
              <a:rPr lang="en-US" sz="1800">
                <a:solidFill>
                  <a:srgbClr val="303030"/>
                </a:solidFill>
                <a:highlight>
                  <a:srgbClr val="F7F7F7"/>
                </a:highlight>
              </a:rPr>
              <a:t>Pods</a:t>
            </a:r>
            <a:r>
              <a:rPr b="0" lang="en-US" sz="1800">
                <a:highlight>
                  <a:srgbClr val="FFFFFF"/>
                </a:highlight>
              </a:rPr>
              <a:t> (let’s call them frontends) inside the Kubernetes cluster, how do those frontends find out and keep track of which backends are in that set?</a:t>
            </a:r>
            <a:endParaRPr b="0" sz="1800">
              <a:highlight>
                <a:srgbClr val="FFFFFF"/>
              </a:highlight>
            </a:endParaRPr>
          </a:p>
          <a:p>
            <a:pPr indent="0" lvl="0" marL="0" rtl="0" algn="l">
              <a:lnSpc>
                <a:spcPct val="90000"/>
              </a:lnSpc>
              <a:spcBef>
                <a:spcPts val="640"/>
              </a:spcBef>
              <a:spcAft>
                <a:spcPts val="0"/>
              </a:spcAft>
              <a:buSzPts val="1620"/>
              <a:buNone/>
            </a:pPr>
            <a:r>
              <a:t/>
            </a:r>
            <a:endParaRPr b="0" sz="1800">
              <a:highlight>
                <a:srgbClr val="FFFFFF"/>
              </a:highlight>
            </a:endParaRPr>
          </a:p>
          <a:p>
            <a:pPr indent="0" lvl="0" marL="0" rtl="0" algn="l">
              <a:lnSpc>
                <a:spcPct val="90000"/>
              </a:lnSpc>
              <a:spcBef>
                <a:spcPts val="640"/>
              </a:spcBef>
              <a:spcAft>
                <a:spcPts val="0"/>
              </a:spcAft>
              <a:buSzPts val="1620"/>
              <a:buNone/>
            </a:pPr>
            <a:r>
              <a:rPr b="0" lang="en-US" sz="1800">
                <a:highlight>
                  <a:srgbClr val="FFFFFF"/>
                </a:highlight>
              </a:rPr>
              <a:t>A Kubernetes </a:t>
            </a:r>
            <a:r>
              <a:rPr lang="en-US" sz="1800">
                <a:solidFill>
                  <a:srgbClr val="303030"/>
                </a:solidFill>
                <a:highlight>
                  <a:srgbClr val="F7F7F7"/>
                </a:highlight>
              </a:rPr>
              <a:t>Service</a:t>
            </a:r>
            <a:r>
              <a:rPr b="0" lang="en-US" sz="1800">
                <a:highlight>
                  <a:srgbClr val="FFFFFF"/>
                </a:highlight>
              </a:rPr>
              <a:t> is an abstraction which defines a logical set of </a:t>
            </a:r>
            <a:r>
              <a:rPr lang="en-US" sz="1800">
                <a:solidFill>
                  <a:srgbClr val="303030"/>
                </a:solidFill>
                <a:highlight>
                  <a:srgbClr val="F7F7F7"/>
                </a:highlight>
              </a:rPr>
              <a:t>Pods</a:t>
            </a:r>
            <a:r>
              <a:rPr b="0" lang="en-US" sz="1800">
                <a:highlight>
                  <a:srgbClr val="FFFFFF"/>
                </a:highlight>
              </a:rPr>
              <a:t> and a policy by which to access them - sometimes called a micro-service. The set of </a:t>
            </a:r>
            <a:r>
              <a:rPr lang="en-US" sz="1800">
                <a:solidFill>
                  <a:srgbClr val="303030"/>
                </a:solidFill>
                <a:highlight>
                  <a:srgbClr val="F7F7F7"/>
                </a:highlight>
              </a:rPr>
              <a:t>Pods</a:t>
            </a:r>
            <a:r>
              <a:rPr b="0" lang="en-US" sz="1800">
                <a:highlight>
                  <a:srgbClr val="FFFFFF"/>
                </a:highlight>
              </a:rPr>
              <a:t> targeted by a </a:t>
            </a:r>
            <a:r>
              <a:rPr lang="en-US" sz="1800">
                <a:solidFill>
                  <a:srgbClr val="303030"/>
                </a:solidFill>
                <a:highlight>
                  <a:srgbClr val="F7F7F7"/>
                </a:highlight>
              </a:rPr>
              <a:t>Service</a:t>
            </a:r>
            <a:r>
              <a:rPr b="0" lang="en-US" sz="1800">
                <a:highlight>
                  <a:srgbClr val="FFFFFF"/>
                </a:highlight>
              </a:rPr>
              <a:t> is (usually) determined by a </a:t>
            </a:r>
            <a:r>
              <a:rPr lang="en-US" sz="1800" u="sng">
                <a:solidFill>
                  <a:schemeClr val="hlink"/>
                </a:solidFill>
                <a:highlight>
                  <a:srgbClr val="F7F7F7"/>
                </a:highlight>
                <a:hlinkClick r:id="rId5"/>
              </a:rPr>
              <a:t>Label Selector</a:t>
            </a:r>
            <a:r>
              <a:rPr b="0" lang="en-US" sz="1800">
                <a:highlight>
                  <a:srgbClr val="FFFFFF"/>
                </a:highlight>
              </a:rPr>
              <a:t> (see below for why you might want a </a:t>
            </a:r>
            <a:r>
              <a:rPr lang="en-US" sz="1800">
                <a:solidFill>
                  <a:srgbClr val="303030"/>
                </a:solidFill>
                <a:highlight>
                  <a:srgbClr val="F7F7F7"/>
                </a:highlight>
              </a:rPr>
              <a:t>Service</a:t>
            </a:r>
            <a:r>
              <a:rPr b="0" lang="en-US" sz="1800">
                <a:highlight>
                  <a:srgbClr val="FFFFFF"/>
                </a:highlight>
              </a:rPr>
              <a:t> without a selector).</a:t>
            </a:r>
            <a:endParaRPr b="0" sz="1800">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Service</a:t>
            </a:r>
            <a:endParaRPr b="1" i="0" sz="3600" u="none" cap="none" strike="noStrike">
              <a:solidFill>
                <a:schemeClr val="accent3"/>
              </a:solidFill>
              <a:latin typeface="Calibri"/>
              <a:ea typeface="Calibri"/>
              <a:cs typeface="Calibri"/>
              <a:sym typeface="Calibri"/>
            </a:endParaRPr>
          </a:p>
        </p:txBody>
      </p:sp>
      <p:sp>
        <p:nvSpPr>
          <p:cNvPr id="745" name="Google Shape;745;p110"/>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Abstraction that allows pods to die and replicate in Kubernetes without affecting your application.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Enable loose coupling between different Pods.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Provides a </a:t>
            </a:r>
            <a:r>
              <a:rPr b="1" i="0" lang="en-US" sz="2000" u="none" cap="none" strike="noStrike">
                <a:solidFill>
                  <a:schemeClr val="dk1"/>
                </a:solidFill>
                <a:latin typeface="Calibri"/>
                <a:ea typeface="Calibri"/>
                <a:cs typeface="Calibri"/>
                <a:sym typeface="Calibri"/>
              </a:rPr>
              <a:t>stable</a:t>
            </a:r>
            <a:r>
              <a:rPr b="0" i="0" lang="en-US" sz="2000" u="none" cap="none" strike="noStrike">
                <a:solidFill>
                  <a:schemeClr val="dk1"/>
                </a:solidFill>
                <a:latin typeface="Calibri"/>
                <a:ea typeface="Calibri"/>
                <a:cs typeface="Calibri"/>
                <a:sym typeface="Calibri"/>
              </a:rPr>
              <a:t> virtual IP and port</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Services allow Pods to receive traffic.</a:t>
            </a:r>
            <a:endParaRPr/>
          </a:p>
          <a:p>
            <a:pPr indent="-457200" lvl="1" marL="9144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Each Pod has a unique IP but those IP addresses are not exposed outside the Pod without a service.</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46" name="Google Shape;746;p110"/>
          <p:cNvSpPr txBox="1"/>
          <p:nvPr/>
        </p:nvSpPr>
        <p:spPr>
          <a:xfrm>
            <a:off x="628650" y="1219200"/>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747" name="Google Shape;747;p110"/>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services</a:t>
            </a:r>
            <a:endParaRPr b="1" i="0" sz="3600" u="none" cap="none" strike="noStrike">
              <a:solidFill>
                <a:schemeClr val="accent3"/>
              </a:solidFill>
              <a:latin typeface="Calibri"/>
              <a:ea typeface="Calibri"/>
              <a:cs typeface="Calibri"/>
              <a:sym typeface="Calibri"/>
            </a:endParaRPr>
          </a:p>
        </p:txBody>
      </p:sp>
      <p:sp>
        <p:nvSpPr>
          <p:cNvPr id="753" name="Google Shape;753;p111"/>
          <p:cNvSpPr txBox="1"/>
          <p:nvPr/>
        </p:nvSpPr>
        <p:spPr>
          <a:xfrm>
            <a:off x="628650" y="3505300"/>
            <a:ext cx="4248150" cy="1981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 component called ‘kube-proxy’ runs on each node and implements a form of virtual IP for services of type other than ‘ExternalName’</a:t>
            </a:r>
            <a:endParaRPr b="0" i="0" sz="1800" u="none" cap="none" strike="noStrike">
              <a:solidFill>
                <a:schemeClr val="dk1"/>
              </a:solidFill>
              <a:latin typeface="Arial"/>
              <a:ea typeface="Arial"/>
              <a:cs typeface="Arial"/>
              <a:sym typeface="Arial"/>
            </a:endParaRPr>
          </a:p>
        </p:txBody>
      </p:sp>
      <p:pic>
        <p:nvPicPr>
          <p:cNvPr id="754" name="Google Shape;754;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55" name="Google Shape;755;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Kubernetes Connect</a:t>
            </a:r>
            <a:br>
              <a:rPr lang="en-US">
                <a:solidFill>
                  <a:srgbClr val="E36C09"/>
                </a:solidFill>
              </a:rPr>
            </a:br>
            <a:endParaRPr/>
          </a:p>
        </p:txBody>
      </p:sp>
      <p:sp>
        <p:nvSpPr>
          <p:cNvPr id="761" name="Google Shape;761;p112"/>
          <p:cNvSpPr txBox="1"/>
          <p:nvPr>
            <p:ph idx="1" type="body"/>
          </p:nvPr>
        </p:nvSpPr>
        <p:spPr>
          <a:xfrm>
            <a:off x="228600" y="1524000"/>
            <a:ext cx="87630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520"/>
              <a:buNone/>
            </a:pPr>
            <a:r>
              <a:t/>
            </a:r>
            <a:endParaRPr b="0" sz="2800"/>
          </a:p>
          <a:p>
            <a:pPr indent="0" lvl="0" marL="0" rtl="0" algn="l">
              <a:lnSpc>
                <a:spcPct val="90000"/>
              </a:lnSpc>
              <a:spcBef>
                <a:spcPts val="560"/>
              </a:spcBef>
              <a:spcAft>
                <a:spcPts val="0"/>
              </a:spcAft>
              <a:buSzPts val="2520"/>
              <a:buNone/>
            </a:pPr>
            <a:r>
              <a:rPr b="0" lang="en-US" sz="2800"/>
              <a:t>Kubernetes 101 </a:t>
            </a:r>
            <a:r>
              <a:rPr lang="en-US" sz="2800"/>
              <a:t>(</a:t>
            </a:r>
            <a:r>
              <a:rPr lang="en-US" sz="2800">
                <a:solidFill>
                  <a:srgbClr val="FF0000"/>
                </a:solidFill>
              </a:rPr>
              <a:t>Part 2 – Run only below section</a:t>
            </a:r>
            <a:r>
              <a:rPr lang="en-US" sz="2800"/>
              <a:t>)</a:t>
            </a:r>
            <a:endParaRPr/>
          </a:p>
          <a:p>
            <a:pPr indent="0" lvl="0" marL="0" rtl="0" algn="l">
              <a:lnSpc>
                <a:spcPct val="90000"/>
              </a:lnSpc>
              <a:spcBef>
                <a:spcPts val="560"/>
              </a:spcBef>
              <a:spcAft>
                <a:spcPts val="0"/>
              </a:spcAft>
              <a:buSzPts val="2520"/>
              <a:buNone/>
            </a:pPr>
            <a:r>
              <a:t/>
            </a:r>
            <a:endParaRPr b="0" sz="2800"/>
          </a:p>
          <a:p>
            <a:pPr indent="-342900" lvl="0" marL="342900" rtl="0" algn="l">
              <a:lnSpc>
                <a:spcPct val="90000"/>
              </a:lnSpc>
              <a:spcBef>
                <a:spcPts val="560"/>
              </a:spcBef>
              <a:spcAft>
                <a:spcPts val="0"/>
              </a:spcAft>
              <a:buSzPts val="2520"/>
              <a:buAutoNum type="arabicPeriod"/>
            </a:pPr>
            <a:r>
              <a:rPr b="0" lang="en-US" sz="2800"/>
              <a:t>Deployments and Replica sets</a:t>
            </a:r>
            <a:endParaRPr/>
          </a:p>
          <a:p>
            <a:pPr indent="-342900" lvl="0" marL="342900" rtl="0" algn="l">
              <a:lnSpc>
                <a:spcPct val="90000"/>
              </a:lnSpc>
              <a:spcBef>
                <a:spcPts val="560"/>
              </a:spcBef>
              <a:spcAft>
                <a:spcPts val="0"/>
              </a:spcAft>
              <a:buSzPts val="2520"/>
              <a:buAutoNum type="arabicPeriod"/>
            </a:pPr>
            <a:r>
              <a:rPr b="0" lang="en-US" sz="2800"/>
              <a:t>Services</a:t>
            </a:r>
            <a:endParaRPr/>
          </a:p>
          <a:p>
            <a:pPr indent="-342900" lvl="0" marL="342900" rtl="0" algn="l">
              <a:lnSpc>
                <a:spcPct val="90000"/>
              </a:lnSpc>
              <a:spcBef>
                <a:spcPts val="560"/>
              </a:spcBef>
              <a:spcAft>
                <a:spcPts val="0"/>
              </a:spcAft>
              <a:buSzPts val="2520"/>
              <a:buAutoNum type="arabicPeriod"/>
            </a:pPr>
            <a:r>
              <a:rPr b="0" lang="en-US" sz="2800"/>
              <a:t>Back to Deployments</a:t>
            </a:r>
            <a:endParaRPr/>
          </a:p>
          <a:p>
            <a:pPr indent="0" lvl="0" marL="0" rtl="0" algn="l">
              <a:lnSpc>
                <a:spcPct val="90000"/>
              </a:lnSpc>
              <a:spcBef>
                <a:spcPts val="560"/>
              </a:spcBef>
              <a:spcAft>
                <a:spcPts val="0"/>
              </a:spcAft>
              <a:buSzPts val="2520"/>
              <a:buNone/>
            </a:pPr>
            <a:r>
              <a:t/>
            </a:r>
            <a:endParaRPr b="0" sz="2800"/>
          </a:p>
          <a:p>
            <a:pPr indent="0" lvl="1" marL="457200" rtl="0" algn="l">
              <a:lnSpc>
                <a:spcPct val="90000"/>
              </a:lnSpc>
              <a:spcBef>
                <a:spcPts val="560"/>
              </a:spcBef>
              <a:spcAft>
                <a:spcPts val="0"/>
              </a:spcAft>
              <a:buSzPts val="2520"/>
              <a:buNone/>
            </a:pPr>
            <a:r>
              <a:rPr b="0" lang="en-US" u="sng">
                <a:solidFill>
                  <a:schemeClr val="hlink"/>
                </a:solidFill>
                <a:hlinkClick r:id="rId3"/>
              </a:rPr>
              <a:t>https://github.com/techtown-training/</a:t>
            </a:r>
            <a:r>
              <a:rPr b="0" lang="en-US" u="sng">
                <a:solidFill>
                  <a:schemeClr val="hlink"/>
                </a:solidFill>
                <a:hlinkClick r:id="rId4"/>
              </a:rPr>
              <a:t>kubernetes-intro</a:t>
            </a:r>
            <a:r>
              <a:rPr b="0" lang="en-US" u="sng">
                <a:solidFill>
                  <a:schemeClr val="hlink"/>
                </a:solidFill>
                <a:hlinkClick r:id="rId5"/>
              </a:rPr>
              <a:t>/blob/master/exercise/exercise2.3-k8s_simple_example.md</a:t>
            </a:r>
            <a:endParaRPr b="0"/>
          </a:p>
          <a:p>
            <a:pPr indent="0" lvl="0" marL="0" rtl="0" algn="l">
              <a:lnSpc>
                <a:spcPct val="90000"/>
              </a:lnSpc>
              <a:spcBef>
                <a:spcPts val="560"/>
              </a:spcBef>
              <a:spcAft>
                <a:spcPts val="0"/>
              </a:spcAft>
              <a:buSzPts val="2520"/>
              <a:buNone/>
            </a:pPr>
            <a:r>
              <a:t/>
            </a:r>
            <a:endParaRPr b="0" sz="2800"/>
          </a:p>
        </p:txBody>
      </p:sp>
      <p:grpSp>
        <p:nvGrpSpPr>
          <p:cNvPr id="762" name="Google Shape;762;p112"/>
          <p:cNvGrpSpPr/>
          <p:nvPr/>
        </p:nvGrpSpPr>
        <p:grpSpPr>
          <a:xfrm>
            <a:off x="1066800" y="814552"/>
            <a:ext cx="5334000" cy="1066800"/>
            <a:chOff x="1371600" y="3024352"/>
            <a:chExt cx="5334000" cy="1066800"/>
          </a:xfrm>
        </p:grpSpPr>
        <p:pic>
          <p:nvPicPr>
            <p:cNvPr descr="icon of person performing a computer lab" id="763" name="Google Shape;763;p112" title="icon of person performing a computer lab"/>
            <p:cNvPicPr preferRelativeResize="0"/>
            <p:nvPr/>
          </p:nvPicPr>
          <p:blipFill rotWithShape="1">
            <a:blip r:embed="rId6">
              <a:alphaModFix/>
            </a:blip>
            <a:srcRect b="0" l="0" r="0" t="0"/>
            <a:stretch/>
          </p:blipFill>
          <p:spPr>
            <a:xfrm>
              <a:off x="1371600" y="3024352"/>
              <a:ext cx="1066800" cy="1066800"/>
            </a:xfrm>
            <a:prstGeom prst="rect">
              <a:avLst/>
            </a:prstGeom>
            <a:noFill/>
            <a:ln>
              <a:noFill/>
            </a:ln>
          </p:spPr>
        </p:pic>
        <p:sp>
          <p:nvSpPr>
            <p:cNvPr id="764" name="Google Shape;764;p112"/>
            <p:cNvSpPr txBox="1"/>
            <p:nvPr/>
          </p:nvSpPr>
          <p:spPr>
            <a:xfrm>
              <a:off x="32766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a:t>
              </a:r>
              <a:endParaRPr/>
            </a:p>
          </p:txBody>
        </p:sp>
        <p:cxnSp>
          <p:nvCxnSpPr>
            <p:cNvPr id="765" name="Google Shape;765;p112"/>
            <p:cNvCxnSpPr/>
            <p:nvPr/>
          </p:nvCxnSpPr>
          <p:spPr>
            <a:xfrm>
              <a:off x="33528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66" name="Google Shape;766;p112"/>
            <p:cNvCxnSpPr/>
            <p:nvPr/>
          </p:nvCxnSpPr>
          <p:spPr>
            <a:xfrm>
              <a:off x="33528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3"/>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Label</a:t>
            </a:r>
            <a:endParaRPr b="1" i="0" sz="3600" u="none" cap="none" strike="noStrike">
              <a:solidFill>
                <a:schemeClr val="accent3"/>
              </a:solidFill>
              <a:latin typeface="Calibri"/>
              <a:ea typeface="Calibri"/>
              <a:cs typeface="Calibri"/>
              <a:sym typeface="Calibri"/>
            </a:endParaRPr>
          </a:p>
        </p:txBody>
      </p:sp>
      <p:sp>
        <p:nvSpPr>
          <p:cNvPr id="772" name="Google Shape;772;p113"/>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Designate objects for specific environments such as development, test and production</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Set versions to objects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Set roles or other arbitrary information to classify objects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added or modified at any time</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73" name="Google Shape;773;p113"/>
          <p:cNvSpPr txBox="1"/>
          <p:nvPr/>
        </p:nvSpPr>
        <p:spPr>
          <a:xfrm>
            <a:off x="628650" y="1219200"/>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Key/Value pairs that can be attached to objects to enable a variety of use cases.</a:t>
            </a:r>
            <a:endParaRPr b="0" i="0" sz="1400" u="none" cap="none" strike="noStrike">
              <a:solidFill>
                <a:srgbClr val="000000"/>
              </a:solidFill>
              <a:latin typeface="Arial"/>
              <a:ea typeface="Arial"/>
              <a:cs typeface="Arial"/>
              <a:sym typeface="Arial"/>
            </a:endParaRPr>
          </a:p>
        </p:txBody>
      </p:sp>
      <p:pic>
        <p:nvPicPr>
          <p:cNvPr id="774" name="Google Shape;774;p113"/>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14"/>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Command Line Tool: kubectl</a:t>
            </a:r>
            <a:endParaRPr b="1" i="0" sz="3600" u="none" cap="none" strike="noStrike">
              <a:solidFill>
                <a:schemeClr val="accent3"/>
              </a:solidFill>
              <a:latin typeface="Calibri"/>
              <a:ea typeface="Calibri"/>
              <a:cs typeface="Calibri"/>
              <a:sym typeface="Calibri"/>
            </a:endParaRPr>
          </a:p>
        </p:txBody>
      </p:sp>
      <p:sp>
        <p:nvSpPr>
          <p:cNvPr id="780" name="Google Shape;780;p114"/>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81" name="Google Shape;781;p114"/>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b="1" i="0" sz="3600" u="none" cap="none" strike="noStrike">
              <a:solidFill>
                <a:schemeClr val="accent3"/>
              </a:solidFill>
              <a:latin typeface="Calibri"/>
              <a:ea typeface="Calibri"/>
              <a:cs typeface="Calibri"/>
              <a:sym typeface="Calibri"/>
            </a:endParaRPr>
          </a:p>
        </p:txBody>
      </p:sp>
      <p:pic>
        <p:nvPicPr>
          <p:cNvPr id="249" name="Google Shape;249;p43"/>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50" name="Google Shape;250;p43"/>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1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pod –l name=&lt;label&gt;</a:t>
            </a:r>
            <a:endParaRPr b="1" i="0" sz="3600" u="none" cap="none" strike="noStrike">
              <a:solidFill>
                <a:schemeClr val="accent3"/>
              </a:solidFill>
              <a:latin typeface="Calibri"/>
              <a:ea typeface="Calibri"/>
              <a:cs typeface="Calibri"/>
              <a:sym typeface="Calibri"/>
            </a:endParaRPr>
          </a:p>
        </p:txBody>
      </p:sp>
      <p:sp>
        <p:nvSpPr>
          <p:cNvPr id="787" name="Google Shape;787;p115"/>
          <p:cNvSpPr txBox="1"/>
          <p:nvPr/>
        </p:nvSpPr>
        <p:spPr>
          <a:xfrm>
            <a:off x="628650" y="4114800"/>
            <a:ext cx="6381750" cy="9904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0" i="0" sz="1800" u="none" cap="none" strike="noStrike">
              <a:solidFill>
                <a:schemeClr val="dk1"/>
              </a:solidFill>
              <a:latin typeface="Arial"/>
              <a:ea typeface="Arial"/>
              <a:cs typeface="Arial"/>
              <a:sym typeface="Arial"/>
            </a:endParaRPr>
          </a:p>
        </p:txBody>
      </p:sp>
      <p:pic>
        <p:nvPicPr>
          <p:cNvPr id="788" name="Google Shape;788;p115"/>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1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Scaling</a:t>
            </a:r>
            <a:endParaRPr b="1" i="0" sz="3600" u="none" cap="none" strike="noStrike">
              <a:solidFill>
                <a:schemeClr val="accent3"/>
              </a:solidFill>
              <a:latin typeface="Calibri"/>
              <a:ea typeface="Calibri"/>
              <a:cs typeface="Calibri"/>
              <a:sym typeface="Calibri"/>
            </a:endParaRPr>
          </a:p>
        </p:txBody>
      </p:sp>
      <p:sp>
        <p:nvSpPr>
          <p:cNvPr id="794" name="Google Shape;794;p116"/>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Accomplished by adjusting the number of replicas in a deployment</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Accommodates both scaling up and scaling down to a minimum of 0</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Traffic is automatically sent to newly created instances through the service load balancer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used to enable rolling updates without downtime</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95" name="Google Shape;795;p116"/>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Changing the number of resources to meet a desired state</a:t>
            </a:r>
            <a:endParaRPr b="0" i="0" sz="1400" u="none" cap="none" strike="noStrike">
              <a:solidFill>
                <a:srgbClr val="000000"/>
              </a:solidFill>
              <a:latin typeface="Arial"/>
              <a:ea typeface="Arial"/>
              <a:cs typeface="Arial"/>
              <a:sym typeface="Arial"/>
            </a:endParaRPr>
          </a:p>
        </p:txBody>
      </p:sp>
      <p:pic>
        <p:nvPicPr>
          <p:cNvPr id="796" name="Google Shape;796;p116"/>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7" name="Google Shape;797;p116"/>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8" name="Google Shape;798;p116"/>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scale deployments/&lt;deployment&gt; --replicas=&lt;new num&gt;</a:t>
            </a:r>
            <a:endParaRPr b="1" i="0" sz="2400" u="none" cap="none" strike="noStrike">
              <a:solidFill>
                <a:schemeClr val="accent3"/>
              </a:solidFill>
              <a:latin typeface="Calibri"/>
              <a:ea typeface="Calibri"/>
              <a:cs typeface="Calibri"/>
              <a:sym typeface="Calibri"/>
            </a:endParaRPr>
          </a:p>
        </p:txBody>
      </p:sp>
      <p:sp>
        <p:nvSpPr>
          <p:cNvPr id="804" name="Google Shape;804;p117"/>
          <p:cNvSpPr txBox="1"/>
          <p:nvPr/>
        </p:nvSpPr>
        <p:spPr>
          <a:xfrm>
            <a:off x="649432" y="3962400"/>
            <a:ext cx="6381750" cy="1981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805" name="Google Shape;805;p117"/>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1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Rolling Update</a:t>
            </a:r>
            <a:endParaRPr b="1" i="0" sz="3600" u="none" cap="none" strike="noStrike">
              <a:solidFill>
                <a:schemeClr val="accent3"/>
              </a:solidFill>
              <a:latin typeface="Calibri"/>
              <a:ea typeface="Calibri"/>
              <a:cs typeface="Calibri"/>
              <a:sym typeface="Calibri"/>
            </a:endParaRPr>
          </a:p>
        </p:txBody>
      </p:sp>
      <p:sp>
        <p:nvSpPr>
          <p:cNvPr id="811" name="Google Shape;811;p118"/>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Used to enable zero downtime updates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Allows greater application update frequency</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also be leveraged to rollback to previous versions</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12" name="Google Shape;812;p118"/>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Updates the pods in a serial manner will load balancing traffic to available instances </a:t>
            </a:r>
            <a:endParaRPr b="0" i="0" sz="1400" u="none" cap="none" strike="noStrike">
              <a:solidFill>
                <a:srgbClr val="000000"/>
              </a:solidFill>
              <a:latin typeface="Arial"/>
              <a:ea typeface="Arial"/>
              <a:cs typeface="Arial"/>
              <a:sym typeface="Arial"/>
            </a:endParaRPr>
          </a:p>
        </p:txBody>
      </p:sp>
      <p:pic>
        <p:nvPicPr>
          <p:cNvPr id="813" name="Google Shape;813;p118"/>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14" name="Google Shape;814;p118"/>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15" name="Google Shape;815;p118"/>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16" name="Google Shape;816;p118"/>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17" name="Google Shape;817;p118"/>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8" name="Google Shape;818;p118"/>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118"/>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set image &lt;deployment&gt; &lt;new-image&gt;</a:t>
            </a:r>
            <a:endParaRPr b="1" i="0" sz="2400" u="none" cap="none" strike="noStrike">
              <a:solidFill>
                <a:schemeClr val="accent3"/>
              </a:solidFill>
              <a:latin typeface="Calibri"/>
              <a:ea typeface="Calibri"/>
              <a:cs typeface="Calibri"/>
              <a:sym typeface="Calibri"/>
            </a:endParaRPr>
          </a:p>
        </p:txBody>
      </p:sp>
      <p:pic>
        <p:nvPicPr>
          <p:cNvPr id="825" name="Google Shape;825;p119"/>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26" name="Google Shape;826;p119"/>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Rolling updates can also be undone (see next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rollout undo &lt;deployment&gt;</a:t>
            </a:r>
            <a:endParaRPr b="1" i="0" sz="2400" u="none" cap="none" strike="noStrike">
              <a:solidFill>
                <a:schemeClr val="accent3"/>
              </a:solidFill>
              <a:latin typeface="Calibri"/>
              <a:ea typeface="Calibri"/>
              <a:cs typeface="Calibri"/>
              <a:sym typeface="Calibri"/>
            </a:endParaRPr>
          </a:p>
        </p:txBody>
      </p:sp>
      <p:pic>
        <p:nvPicPr>
          <p:cNvPr id="832" name="Google Shape;832;p120"/>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33" name="Google Shape;833;p120"/>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Rollbacks can also be also enacted with zero-downtime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1"/>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2.5 (RC, RS, Deploy)</a:t>
            </a:r>
            <a:br>
              <a:rPr lang="en-US">
                <a:solidFill>
                  <a:srgbClr val="000000"/>
                </a:solidFill>
              </a:rPr>
            </a:br>
            <a:r>
              <a:rPr lang="en-US">
                <a:solidFill>
                  <a:srgbClr val="000000"/>
                </a:solidFill>
              </a:rPr>
              <a:t>20 minutes</a:t>
            </a:r>
            <a:endParaRPr b="1" i="0" sz="3600" u="none" cap="none" strike="noStrike">
              <a:solidFill>
                <a:srgbClr val="000000"/>
              </a:solidFill>
              <a:latin typeface="Calibri"/>
              <a:ea typeface="Calibri"/>
              <a:cs typeface="Calibri"/>
              <a:sym typeface="Calibri"/>
            </a:endParaRPr>
          </a:p>
        </p:txBody>
      </p:sp>
      <p:sp>
        <p:nvSpPr>
          <p:cNvPr id="839" name="Google Shape;839;p121"/>
          <p:cNvSpPr txBox="1"/>
          <p:nvPr>
            <p:ph idx="1" type="body"/>
          </p:nvPr>
        </p:nvSpPr>
        <p:spPr>
          <a:xfrm>
            <a:off x="628650" y="1371600"/>
            <a:ext cx="7886700" cy="4653000"/>
          </a:xfrm>
          <a:prstGeom prst="rect">
            <a:avLst/>
          </a:prstGeom>
          <a:noFill/>
          <a:ln>
            <a:noFill/>
          </a:ln>
        </p:spPr>
        <p:txBody>
          <a:bodyPr anchorCtr="0" anchor="t" bIns="91425" lIns="91425" spcFirstLastPara="1" rIns="91425" wrap="square" tIns="91425">
            <a:noAutofit/>
          </a:bodyPr>
          <a:lstStyle/>
          <a:p>
            <a:pPr indent="-342900" lvl="0" marL="431800" marR="0" rtl="0" algn="l">
              <a:lnSpc>
                <a:spcPct val="90000"/>
              </a:lnSpc>
              <a:spcBef>
                <a:spcPts val="640"/>
              </a:spcBef>
              <a:spcAft>
                <a:spcPts val="0"/>
              </a:spcAft>
              <a:buClr>
                <a:srgbClr val="000000"/>
              </a:buClr>
              <a:buSzPts val="2200"/>
              <a:buFont typeface="Arial"/>
              <a:buChar char="•"/>
            </a:pPr>
            <a:r>
              <a:rPr b="0" lang="en-US" sz="2200"/>
              <a:t>Exercise to create Replication Controllers, Replica Sets and Deployments and describe their functions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Check the results and describe the objects</a:t>
            </a:r>
            <a:endParaRPr b="0" sz="2200"/>
          </a:p>
          <a:p>
            <a:pPr indent="-331470" lvl="0" marL="457200" marR="0" rtl="0" algn="l">
              <a:lnSpc>
                <a:spcPct val="90000"/>
              </a:lnSpc>
              <a:spcBef>
                <a:spcPts val="640"/>
              </a:spcBef>
              <a:spcAft>
                <a:spcPts val="0"/>
              </a:spcAft>
              <a:buSzPts val="1980"/>
              <a:buFont typeface="Arial"/>
              <a:buNone/>
            </a:pPr>
            <a:r>
              <a:t/>
            </a:r>
            <a:endParaRPr b="0" sz="2200"/>
          </a:p>
          <a:p>
            <a:pPr indent="-457200" lvl="0" marL="457200" rtl="0" algn="l">
              <a:lnSpc>
                <a:spcPct val="90000"/>
              </a:lnSpc>
              <a:spcBef>
                <a:spcPts val="640"/>
              </a:spcBef>
              <a:spcAft>
                <a:spcPts val="0"/>
              </a:spcAft>
              <a:buSzPts val="1800"/>
              <a:buChar char="▪"/>
            </a:pPr>
            <a:r>
              <a:rPr b="0" lang="en-US" sz="2000"/>
              <a:t>sudo su –</a:t>
            </a:r>
            <a:endParaRPr/>
          </a:p>
          <a:p>
            <a:pPr indent="-457200" lvl="0" marL="457200" rtl="0" algn="l">
              <a:lnSpc>
                <a:spcPct val="90000"/>
              </a:lnSpc>
              <a:spcBef>
                <a:spcPts val="640"/>
              </a:spcBef>
              <a:spcAft>
                <a:spcPts val="0"/>
              </a:spcAft>
              <a:buSzPts val="1800"/>
              <a:buChar char="▪"/>
            </a:pPr>
            <a:r>
              <a:rPr b="0" lang="en-US" sz="2000"/>
              <a:t>You already have the cloned the github project [https://github.com/techtown-training/microservices-bootcamp.git]</a:t>
            </a:r>
            <a:endParaRPr/>
          </a:p>
          <a:p>
            <a:pPr indent="-457200" lvl="0" marL="457200" rtl="0" algn="l">
              <a:lnSpc>
                <a:spcPct val="90000"/>
              </a:lnSpc>
              <a:spcBef>
                <a:spcPts val="640"/>
              </a:spcBef>
              <a:spcAft>
                <a:spcPts val="0"/>
              </a:spcAft>
              <a:buSzPts val="1800"/>
              <a:buChar char="▪"/>
            </a:pPr>
            <a:r>
              <a:rPr b="0" lang="en-US" sz="2000"/>
              <a:t>Navigate to ‘exercise/src_code/kubernetes_additional_exercise/ex2.5/’ – for all config files required for this exercise</a:t>
            </a:r>
            <a:endParaRPr/>
          </a:p>
          <a:p>
            <a:pPr indent="-457200" lvl="0" marL="457200" rtl="0" algn="l">
              <a:lnSpc>
                <a:spcPct val="90000"/>
              </a:lnSpc>
              <a:spcBef>
                <a:spcPts val="640"/>
              </a:spcBef>
              <a:spcAft>
                <a:spcPts val="0"/>
              </a:spcAft>
              <a:buSzPts val="1800"/>
              <a:buChar char="▪"/>
            </a:pPr>
            <a:r>
              <a:rPr b="0" lang="en-US" sz="2000" u="sng">
                <a:solidFill>
                  <a:schemeClr val="hlink"/>
                </a:solidFill>
                <a:hlinkClick r:id="rId3"/>
              </a:rPr>
              <a:t>Exercise instruction:- </a:t>
            </a:r>
            <a:endParaRPr b="0" sz="2000"/>
          </a:p>
          <a:p>
            <a:pPr indent="0" lvl="0" marL="0" rtl="0" algn="l">
              <a:lnSpc>
                <a:spcPct val="90000"/>
              </a:lnSpc>
              <a:spcBef>
                <a:spcPts val="640"/>
              </a:spcBef>
              <a:spcAft>
                <a:spcPts val="0"/>
              </a:spcAft>
              <a:buSzPts val="1980"/>
              <a:buNone/>
            </a:pPr>
            <a:r>
              <a:rPr b="0" lang="en-US" sz="2200" u="sng">
                <a:solidFill>
                  <a:schemeClr val="hlink"/>
                </a:solidFill>
                <a:hlinkClick r:id="rId4"/>
              </a:rPr>
              <a:t>https://github.com/techtown-training/kubernetes-intro/blob/master/exercise/exercise2.5-rs_rc_deploy.md</a:t>
            </a:r>
            <a:endParaRPr b="0" sz="2200"/>
          </a:p>
          <a:p>
            <a:pPr indent="0" lvl="0" marL="0" rtl="0" algn="l">
              <a:lnSpc>
                <a:spcPct val="90000"/>
              </a:lnSpc>
              <a:spcBef>
                <a:spcPts val="640"/>
              </a:spcBef>
              <a:spcAft>
                <a:spcPts val="0"/>
              </a:spcAft>
              <a:buSzPts val="1980"/>
              <a:buNone/>
            </a:pPr>
            <a:r>
              <a:t/>
            </a:r>
            <a:endParaRPr b="0" sz="2200"/>
          </a:p>
          <a:p>
            <a:pPr indent="0" lvl="0" marL="0" rtl="0" algn="l">
              <a:lnSpc>
                <a:spcPct val="90000"/>
              </a:lnSpc>
              <a:spcBef>
                <a:spcPts val="640"/>
              </a:spcBef>
              <a:spcAft>
                <a:spcPts val="0"/>
              </a:spcAft>
              <a:buSzPts val="1980"/>
              <a:buNone/>
            </a:pPr>
            <a:r>
              <a:t/>
            </a:r>
            <a:endParaRPr b="0" sz="2200"/>
          </a:p>
        </p:txBody>
      </p:sp>
      <p:sp>
        <p:nvSpPr>
          <p:cNvPr id="840" name="Google Shape;840;p121"/>
          <p:cNvSpPr txBox="1"/>
          <p:nvPr/>
        </p:nvSpPr>
        <p:spPr>
          <a:xfrm>
            <a:off x="1096070" y="6400800"/>
            <a:ext cx="8014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https://www.mirantis.com/blog/kubernetes-replication-controller-replica-set-and-deployments-understanding-replication-options/</a:t>
            </a:r>
            <a:endParaRPr sz="90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22"/>
          <p:cNvSpPr txBox="1"/>
          <p:nvPr>
            <p:ph type="title"/>
          </p:nvPr>
        </p:nvSpPr>
        <p:spPr>
          <a:xfrm>
            <a:off x="552450" y="212700"/>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2.6 (Pods, Deploy, Services)</a:t>
            </a:r>
            <a:br>
              <a:rPr lang="en-US">
                <a:solidFill>
                  <a:srgbClr val="000000"/>
                </a:solidFill>
              </a:rPr>
            </a:br>
            <a:r>
              <a:rPr lang="en-US">
                <a:solidFill>
                  <a:srgbClr val="000000"/>
                </a:solidFill>
              </a:rPr>
              <a:t>15 minutes</a:t>
            </a:r>
            <a:endParaRPr b="1" i="0" sz="3600" u="none" cap="none" strike="noStrike">
              <a:solidFill>
                <a:srgbClr val="000000"/>
              </a:solidFill>
              <a:latin typeface="Calibri"/>
              <a:ea typeface="Calibri"/>
              <a:cs typeface="Calibri"/>
              <a:sym typeface="Calibri"/>
            </a:endParaRPr>
          </a:p>
        </p:txBody>
      </p:sp>
      <p:sp>
        <p:nvSpPr>
          <p:cNvPr id="846" name="Google Shape;846;p122"/>
          <p:cNvSpPr txBox="1"/>
          <p:nvPr/>
        </p:nvSpPr>
        <p:spPr>
          <a:xfrm>
            <a:off x="249900" y="1494000"/>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We already have the git repo cloned in our machines.</a:t>
            </a:r>
            <a:endParaRPr/>
          </a:p>
          <a:p>
            <a:pPr indent="0" lvl="0" marL="0" marR="0" rtl="0" algn="l">
              <a:lnSpc>
                <a:spcPct val="10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spcBef>
                <a:spcPts val="640"/>
              </a:spcBef>
              <a:spcAft>
                <a:spcPts val="0"/>
              </a:spcAft>
              <a:buNone/>
            </a:pPr>
            <a:r>
              <a:rPr lang="en-US" sz="2200">
                <a:solidFill>
                  <a:schemeClr val="dk1"/>
                </a:solidFill>
                <a:latin typeface="Calibri"/>
                <a:ea typeface="Calibri"/>
                <a:cs typeface="Calibri"/>
                <a:sym typeface="Calibri"/>
              </a:rPr>
              <a:t>Navigate to ‘exercise/src_code/kubernetes_additional_exercise/ex2.6/’ – for all config files required for this exercise</a:t>
            </a:r>
            <a:endParaRPr/>
          </a:p>
          <a:p>
            <a:pPr indent="0" lvl="0" marL="0" marR="0" rtl="0" algn="l">
              <a:spcBef>
                <a:spcPts val="640"/>
              </a:spcBef>
              <a:spcAft>
                <a:spcPts val="0"/>
              </a:spcAft>
              <a:buNone/>
            </a:pPr>
            <a:r>
              <a:rPr lang="en-US" sz="2200" u="sng">
                <a:solidFill>
                  <a:schemeClr val="hlink"/>
                </a:solidFill>
                <a:latin typeface="Calibri"/>
                <a:ea typeface="Calibri"/>
                <a:cs typeface="Calibri"/>
                <a:sym typeface="Calibri"/>
                <a:hlinkClick r:id="rId3"/>
              </a:rPr>
              <a:t>Exercise instruction:- </a:t>
            </a:r>
            <a:endParaRPr sz="2200">
              <a:solidFill>
                <a:schemeClr val="dk1"/>
              </a:solidFill>
              <a:latin typeface="Calibri"/>
              <a:ea typeface="Calibri"/>
              <a:cs typeface="Calibri"/>
              <a:sym typeface="Calibri"/>
            </a:endParaRPr>
          </a:p>
          <a:p>
            <a:pPr indent="0" lvl="0" marL="0" marR="0" rtl="0" algn="l">
              <a:spcBef>
                <a:spcPts val="640"/>
              </a:spcBef>
              <a:spcAft>
                <a:spcPts val="0"/>
              </a:spcAft>
              <a:buClr>
                <a:schemeClr val="dk1"/>
              </a:buClr>
              <a:buSzPts val="2200"/>
              <a:buFont typeface="Calibri"/>
              <a:buNone/>
            </a:pPr>
            <a:r>
              <a:rPr lang="en-US" sz="2200" u="sng">
                <a:solidFill>
                  <a:schemeClr val="hlink"/>
                </a:solidFill>
                <a:latin typeface="Calibri"/>
                <a:ea typeface="Calibri"/>
                <a:cs typeface="Calibri"/>
                <a:sym typeface="Calibri"/>
                <a:hlinkClick r:id="rId4"/>
              </a:rPr>
              <a:t>https://github.com/techtown-training/kubernetes-intro/blob/master/exercise/exercise2.6-pod_deploy_service.md</a:t>
            </a:r>
            <a:endParaRPr sz="2200">
              <a:solidFill>
                <a:schemeClr val="dk1"/>
              </a:solidFill>
              <a:latin typeface="Calibri"/>
              <a:ea typeface="Calibri"/>
              <a:cs typeface="Calibri"/>
              <a:sym typeface="Calibri"/>
            </a:endParaRPr>
          </a:p>
          <a:p>
            <a:pPr indent="0" lvl="0" marL="0" marR="0" rtl="0" algn="l">
              <a:spcBef>
                <a:spcPts val="6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sp>
        <p:nvSpPr>
          <p:cNvPr id="847" name="Google Shape;847;p122"/>
          <p:cNvSpPr txBox="1"/>
          <p:nvPr/>
        </p:nvSpPr>
        <p:spPr>
          <a:xfrm>
            <a:off x="1295400" y="6400800"/>
            <a:ext cx="6805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https://www.linkedin.com/learning/learning-kubernetes/next-steps</a:t>
            </a:r>
            <a:endParaRPr sz="900">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23"/>
          <p:cNvSpPr txBox="1"/>
          <p:nvPr>
            <p:ph type="title"/>
          </p:nvPr>
        </p:nvSpPr>
        <p:spPr>
          <a:xfrm>
            <a:off x="628650" y="549300"/>
            <a:ext cx="7886700" cy="746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E36C09"/>
              </a:buClr>
              <a:buSzPts val="3600"/>
              <a:buFont typeface="Calibri"/>
              <a:buNone/>
            </a:pPr>
            <a:r>
              <a:rPr lang="en-US">
                <a:solidFill>
                  <a:srgbClr val="000000"/>
                </a:solidFill>
              </a:rPr>
              <a:t>Exercise – 2.7 (</a:t>
            </a:r>
            <a:r>
              <a:rPr lang="en-US">
                <a:solidFill>
                  <a:schemeClr val="dk1"/>
                </a:solidFill>
              </a:rPr>
              <a:t>Kubernetes Labels )</a:t>
            </a:r>
            <a:br>
              <a:rPr lang="en-US">
                <a:solidFill>
                  <a:schemeClr val="dk1"/>
                </a:solidFill>
              </a:rPr>
            </a:br>
            <a:r>
              <a:rPr lang="en-US">
                <a:solidFill>
                  <a:schemeClr val="dk1"/>
                </a:solidFill>
              </a:rPr>
              <a:t>15 minutes</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53" name="Google Shape;853;p123"/>
          <p:cNvSpPr txBox="1"/>
          <p:nvPr>
            <p:ph idx="1" type="body"/>
          </p:nvPr>
        </p:nvSpPr>
        <p:spPr>
          <a:xfrm>
            <a:off x="628650" y="1371600"/>
            <a:ext cx="7886700" cy="4114800"/>
          </a:xfrm>
          <a:prstGeom prst="rect">
            <a:avLst/>
          </a:prstGeom>
          <a:noFill/>
          <a:ln>
            <a:noFill/>
          </a:ln>
        </p:spPr>
        <p:txBody>
          <a:bodyPr anchorCtr="0" anchor="t" bIns="45700" lIns="91425" spcFirstLastPara="1" rIns="91425" wrap="square" tIns="45700">
            <a:noAutofit/>
          </a:bodyPr>
          <a:lstStyle/>
          <a:p>
            <a:pPr indent="-342900" lvl="0" marL="431800" marR="0" rtl="0" algn="l">
              <a:lnSpc>
                <a:spcPct val="90000"/>
              </a:lnSpc>
              <a:spcBef>
                <a:spcPts val="360"/>
              </a:spcBef>
              <a:spcAft>
                <a:spcPts val="0"/>
              </a:spcAft>
              <a:buClr>
                <a:srgbClr val="000000"/>
              </a:buClr>
              <a:buSzPts val="2200"/>
              <a:buFont typeface="Arial"/>
              <a:buChar char="•"/>
            </a:pPr>
            <a:r>
              <a:rPr b="0" lang="en-US" sz="2200"/>
              <a:t>Create a series of pods with different labels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Query the pods based on various labels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Delete pods based on certain selectors</a:t>
            </a:r>
            <a:endParaRPr b="0" sz="2200"/>
          </a:p>
          <a:p>
            <a:pPr indent="0" lvl="0" marL="0" rtl="0" algn="l">
              <a:lnSpc>
                <a:spcPct val="90000"/>
              </a:lnSpc>
              <a:spcBef>
                <a:spcPts val="360"/>
              </a:spcBef>
              <a:spcAft>
                <a:spcPts val="0"/>
              </a:spcAft>
              <a:buSzPts val="2880"/>
              <a:buNone/>
            </a:pPr>
            <a:r>
              <a:t/>
            </a:r>
            <a:endParaRPr/>
          </a:p>
          <a:p>
            <a:pPr indent="0" lvl="0" marL="0" rtl="0" algn="l">
              <a:lnSpc>
                <a:spcPct val="100000"/>
              </a:lnSpc>
              <a:spcBef>
                <a:spcPts val="0"/>
              </a:spcBef>
              <a:spcAft>
                <a:spcPts val="0"/>
              </a:spcAft>
              <a:buSzPts val="1800"/>
              <a:buNone/>
            </a:pPr>
            <a:r>
              <a:rPr b="0" lang="en-US" sz="2000">
                <a:solidFill>
                  <a:schemeClr val="dk1"/>
                </a:solidFill>
              </a:rPr>
              <a:t>We already have the git repo cloned in our machines.</a:t>
            </a:r>
            <a:endParaRPr/>
          </a:p>
          <a:p>
            <a:pPr indent="0" lvl="0" marL="0" rtl="0" algn="l">
              <a:lnSpc>
                <a:spcPct val="100000"/>
              </a:lnSpc>
              <a:spcBef>
                <a:spcPts val="0"/>
              </a:spcBef>
              <a:spcAft>
                <a:spcPts val="0"/>
              </a:spcAft>
              <a:buSzPts val="1800"/>
              <a:buNone/>
            </a:pPr>
            <a:r>
              <a:t/>
            </a:r>
            <a:endParaRPr b="0" sz="2000">
              <a:solidFill>
                <a:schemeClr val="dk1"/>
              </a:solidFill>
            </a:endParaRPr>
          </a:p>
          <a:p>
            <a:pPr indent="-457200" lvl="0" marL="457200" rtl="0" algn="l">
              <a:lnSpc>
                <a:spcPct val="90000"/>
              </a:lnSpc>
              <a:spcBef>
                <a:spcPts val="640"/>
              </a:spcBef>
              <a:spcAft>
                <a:spcPts val="0"/>
              </a:spcAft>
              <a:buSzPts val="1800"/>
              <a:buChar char="▪"/>
            </a:pPr>
            <a:r>
              <a:rPr b="0" lang="en-US" sz="2000">
                <a:solidFill>
                  <a:schemeClr val="dk1"/>
                </a:solidFill>
              </a:rPr>
              <a:t>Navigate to ‘exercise/src_code/kubernetes_additional_exercise/ex2.7/’ – for all config files required for this exercise</a:t>
            </a:r>
            <a:endParaRPr/>
          </a:p>
          <a:p>
            <a:pPr indent="-457200" lvl="0" marL="457200" rtl="0" algn="l">
              <a:lnSpc>
                <a:spcPct val="90000"/>
              </a:lnSpc>
              <a:spcBef>
                <a:spcPts val="640"/>
              </a:spcBef>
              <a:spcAft>
                <a:spcPts val="0"/>
              </a:spcAft>
              <a:buSzPts val="1800"/>
              <a:buChar char="▪"/>
            </a:pPr>
            <a:r>
              <a:rPr b="0" lang="en-US" sz="2000" u="sng">
                <a:solidFill>
                  <a:schemeClr val="hlink"/>
                </a:solidFill>
                <a:hlinkClick r:id="rId3"/>
              </a:rPr>
              <a:t>Exercise instruction:- </a:t>
            </a:r>
            <a:endParaRPr b="0" sz="2000">
              <a:solidFill>
                <a:schemeClr val="dk1"/>
              </a:solidFill>
            </a:endParaRPr>
          </a:p>
          <a:p>
            <a:pPr indent="0" lvl="0" marL="0" rtl="0" algn="l">
              <a:lnSpc>
                <a:spcPct val="90000"/>
              </a:lnSpc>
              <a:spcBef>
                <a:spcPts val="640"/>
              </a:spcBef>
              <a:spcAft>
                <a:spcPts val="0"/>
              </a:spcAft>
              <a:buSzPts val="1800"/>
              <a:buNone/>
            </a:pPr>
            <a:r>
              <a:rPr b="0" lang="en-US" sz="2000" u="sng">
                <a:solidFill>
                  <a:schemeClr val="hlink"/>
                </a:solidFill>
                <a:hlinkClick r:id="rId4"/>
              </a:rPr>
              <a:t>https://github.com/techtown-training/kubernetes-intro/blob/master/exercise/exercise2.7-label_usage.md</a:t>
            </a:r>
            <a:endParaRPr b="0" sz="2000">
              <a:solidFill>
                <a:schemeClr val="dk1"/>
              </a:solidFill>
            </a:endParaRPr>
          </a:p>
          <a:p>
            <a:pPr indent="0" lvl="0" marL="0" rtl="0" algn="l">
              <a:lnSpc>
                <a:spcPct val="90000"/>
              </a:lnSpc>
              <a:spcBef>
                <a:spcPts val="640"/>
              </a:spcBef>
              <a:spcAft>
                <a:spcPts val="0"/>
              </a:spcAft>
              <a:buSzPts val="2880"/>
              <a:buNone/>
            </a:pPr>
            <a:r>
              <a:t/>
            </a:r>
            <a:endParaRPr b="1" i="0" sz="3200" u="none" cap="none" strike="noStrike">
              <a:solidFill>
                <a:schemeClr val="dk1"/>
              </a:solidFill>
              <a:latin typeface="Calibri"/>
              <a:ea typeface="Calibri"/>
              <a:cs typeface="Calibri"/>
              <a:sym typeface="Calibri"/>
            </a:endParaRPr>
          </a:p>
        </p:txBody>
      </p:sp>
      <p:sp>
        <p:nvSpPr>
          <p:cNvPr id="854" name="Google Shape;854;p12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https://www.linkedin.com/learning/learning-kubernetes/next-steps</a:t>
            </a:r>
            <a:endParaRPr sz="900">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2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at Box</a:t>
            </a:r>
            <a:endParaRPr b="1" i="0" sz="3600" u="none" cap="none" strike="noStrike">
              <a:solidFill>
                <a:schemeClr val="accent3"/>
              </a:solidFill>
              <a:latin typeface="Calibri"/>
              <a:ea typeface="Calibri"/>
              <a:cs typeface="Calibri"/>
              <a:sym typeface="Calibri"/>
            </a:endParaRPr>
          </a:p>
        </p:txBody>
      </p:sp>
      <p:pic>
        <p:nvPicPr>
          <p:cNvPr id="860" name="Google Shape;860;p124"/>
          <p:cNvPicPr preferRelativeResize="0"/>
          <p:nvPr/>
        </p:nvPicPr>
        <p:blipFill rotWithShape="1">
          <a:blip r:embed="rId3">
            <a:alphaModFix/>
          </a:blip>
          <a:srcRect b="0" l="0" r="0" t="0"/>
          <a:stretch/>
        </p:blipFill>
        <p:spPr>
          <a:xfrm>
            <a:off x="457200" y="2514600"/>
            <a:ext cx="3937000" cy="2070100"/>
          </a:xfrm>
          <a:prstGeom prst="rect">
            <a:avLst/>
          </a:prstGeom>
          <a:noFill/>
          <a:ln>
            <a:noFill/>
          </a:ln>
        </p:spPr>
      </p:pic>
      <p:pic>
        <p:nvPicPr>
          <p:cNvPr id="861" name="Google Shape;861;p124"/>
          <p:cNvPicPr preferRelativeResize="0"/>
          <p:nvPr/>
        </p:nvPicPr>
        <p:blipFill rotWithShape="1">
          <a:blip r:embed="rId4">
            <a:alphaModFix/>
          </a:blip>
          <a:srcRect b="0" l="0" r="0" t="0"/>
          <a:stretch/>
        </p:blipFill>
        <p:spPr>
          <a:xfrm>
            <a:off x="5148234" y="2514600"/>
            <a:ext cx="3724332" cy="207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57" name="Google Shape;257;p44"/>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58" name="Google Shape;258;p44"/>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2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Situation</a:t>
            </a:r>
            <a:endParaRPr b="1" i="0" sz="3600" u="none" cap="none" strike="noStrike">
              <a:solidFill>
                <a:schemeClr val="accent3"/>
              </a:solidFill>
              <a:latin typeface="Calibri"/>
              <a:ea typeface="Calibri"/>
              <a:cs typeface="Calibri"/>
              <a:sym typeface="Calibri"/>
            </a:endParaRPr>
          </a:p>
        </p:txBody>
      </p:sp>
      <p:sp>
        <p:nvSpPr>
          <p:cNvPr id="867" name="Google Shape;867;p125"/>
          <p:cNvSpPr txBox="1"/>
          <p:nvPr>
            <p:ph idx="1" type="body"/>
          </p:nvPr>
        </p:nvSpPr>
        <p:spPr>
          <a:xfrm>
            <a:off x="2590800" y="1295400"/>
            <a:ext cx="6248400" cy="4730338"/>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“In the summer of 2014, Box was feeling the pain of a decade’s worth of hardware and software infrastructure that wasn’t keeping up with the company’s needs”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50 Million users, including several large enterprises such as General Electric</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Originally a PHP monolith of millions of lines of code </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Primarily hosted on bare metal within their own data centers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Early adopter of Puppet representing one of its largest implementations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Customer pressure to host workloads and data on every major cloud</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Was taking more than six months to deploy a new microservice</a:t>
            </a:r>
            <a:endParaRPr b="0" i="0" sz="2220" u="none" cap="none" strike="noStrike">
              <a:solidFill>
                <a:schemeClr val="dk1"/>
              </a:solidFill>
              <a:latin typeface="Calibri"/>
              <a:ea typeface="Calibri"/>
              <a:cs typeface="Calibri"/>
              <a:sym typeface="Calibri"/>
            </a:endParaRPr>
          </a:p>
        </p:txBody>
      </p:sp>
      <p:pic>
        <p:nvPicPr>
          <p:cNvPr id="868" name="Google Shape;868;p125"/>
          <p:cNvPicPr preferRelativeResize="0"/>
          <p:nvPr/>
        </p:nvPicPr>
        <p:blipFill rotWithShape="1">
          <a:blip r:embed="rId3">
            <a:alphaModFix/>
          </a:blip>
          <a:srcRect b="0" l="0" r="0" t="0"/>
          <a:stretch/>
        </p:blipFill>
        <p:spPr>
          <a:xfrm>
            <a:off x="43110" y="1303317"/>
            <a:ext cx="2376487" cy="1286099"/>
          </a:xfrm>
          <a:prstGeom prst="rect">
            <a:avLst/>
          </a:prstGeom>
          <a:noFill/>
          <a:ln>
            <a:noFill/>
          </a:ln>
        </p:spPr>
      </p:pic>
      <p:pic>
        <p:nvPicPr>
          <p:cNvPr id="869" name="Google Shape;869;p125"/>
          <p:cNvPicPr preferRelativeResize="0"/>
          <p:nvPr/>
        </p:nvPicPr>
        <p:blipFill rotWithShape="1">
          <a:blip r:embed="rId4">
            <a:alphaModFix/>
          </a:blip>
          <a:srcRect b="0" l="0" r="0" t="0"/>
          <a:stretch/>
        </p:blipFill>
        <p:spPr>
          <a:xfrm>
            <a:off x="22328" y="3500813"/>
            <a:ext cx="2336982" cy="1917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2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Action</a:t>
            </a:r>
            <a:endParaRPr b="1" i="0" sz="3600" u="none" cap="none" strike="noStrike">
              <a:solidFill>
                <a:schemeClr val="accent3"/>
              </a:solidFill>
              <a:latin typeface="Calibri"/>
              <a:ea typeface="Calibri"/>
              <a:cs typeface="Calibri"/>
              <a:sym typeface="Calibri"/>
            </a:endParaRPr>
          </a:p>
        </p:txBody>
      </p:sp>
      <p:sp>
        <p:nvSpPr>
          <p:cNvPr id="875" name="Google Shape;875;p126"/>
          <p:cNvSpPr txBox="1"/>
          <p:nvPr>
            <p:ph idx="1" type="body"/>
          </p:nvPr>
        </p:nvSpPr>
        <p:spPr>
          <a:xfrm>
            <a:off x="381001" y="1295400"/>
            <a:ext cx="8305799" cy="266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836"/>
              <a:buFont typeface="Noto Sans Symbols"/>
              <a:buNone/>
            </a:pPr>
            <a:r>
              <a:rPr b="0" i="0" lang="en-US" sz="2040" u="none" cap="none" strike="noStrike">
                <a:solidFill>
                  <a:schemeClr val="dk1"/>
                </a:solidFill>
                <a:latin typeface="Calibri"/>
                <a:ea typeface="Calibri"/>
                <a:cs typeface="Calibri"/>
                <a:sym typeface="Calibri"/>
              </a:rPr>
              <a:t>Box was an early adopter in Kubernetes. Working with the open source and contributing to the very early versions. </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Was initially attracted to the </a:t>
            </a:r>
            <a:r>
              <a:rPr b="0" i="0" lang="en-US" sz="2040" u="sng" cap="none" strike="noStrike">
                <a:solidFill>
                  <a:schemeClr val="hlink"/>
                </a:solidFill>
                <a:latin typeface="Calibri"/>
                <a:ea typeface="Calibri"/>
                <a:cs typeface="Calibri"/>
                <a:sym typeface="Calibri"/>
                <a:hlinkClick r:id="rId3"/>
              </a:rPr>
              <a:t>design documentation </a:t>
            </a:r>
            <a:r>
              <a:rPr b="0" i="0" lang="en-US" sz="2040" u="none" cap="none" strike="noStrike">
                <a:solidFill>
                  <a:schemeClr val="dk1"/>
                </a:solidFill>
                <a:latin typeface="Calibri"/>
                <a:ea typeface="Calibri"/>
                <a:cs typeface="Calibri"/>
                <a:sym typeface="Calibri"/>
              </a:rPr>
              <a:t>and influence from Google’s experience with Borg, a bare metal container orchestration platform</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Also enjoyed the shared API primitives such as pods, services,  and deployments that other PaaS layers such as OpenShift and Deis were building on top of.</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"There was clearly a pent-up demand for a better way of building software through microservices, and the increase in agility helped our developers be more productive and make better architectural choices."</a:t>
            </a:r>
            <a:endParaRPr/>
          </a:p>
        </p:txBody>
      </p:sp>
      <p:pic>
        <p:nvPicPr>
          <p:cNvPr id="876" name="Google Shape;876;p126"/>
          <p:cNvPicPr preferRelativeResize="0"/>
          <p:nvPr/>
        </p:nvPicPr>
        <p:blipFill rotWithShape="1">
          <a:blip r:embed="rId4">
            <a:alphaModFix/>
          </a:blip>
          <a:srcRect b="0" l="0" r="0" t="0"/>
          <a:stretch/>
        </p:blipFill>
        <p:spPr>
          <a:xfrm>
            <a:off x="2689050" y="4114800"/>
            <a:ext cx="3689700" cy="187198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2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Result</a:t>
            </a:r>
            <a:endParaRPr b="1" i="0" sz="3600" u="none" cap="none" strike="noStrike">
              <a:solidFill>
                <a:schemeClr val="accent3"/>
              </a:solidFill>
              <a:latin typeface="Calibri"/>
              <a:ea typeface="Calibri"/>
              <a:cs typeface="Calibri"/>
              <a:sym typeface="Calibri"/>
            </a:endParaRPr>
          </a:p>
        </p:txBody>
      </p:sp>
      <p:sp>
        <p:nvSpPr>
          <p:cNvPr id="882" name="Google Shape;882;p127"/>
          <p:cNvSpPr txBox="1"/>
          <p:nvPr>
            <p:ph idx="1" type="body"/>
          </p:nvPr>
        </p:nvSpPr>
        <p:spPr>
          <a:xfrm>
            <a:off x="381001" y="1295400"/>
            <a:ext cx="83820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Kubernetes at Box represented a shift towards cloud native  development techniques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"Kubernetes, and cloud native in general, represents a pretty big paradigm shift, and it’s not very incremental”</a:t>
            </a:r>
            <a:endParaRPr b="0" i="0" sz="2220" u="none" cap="none" strike="noStrike">
              <a:solidFill>
                <a:schemeClr val="dk1"/>
              </a:solidFill>
              <a:latin typeface="Calibri"/>
              <a:ea typeface="Calibri"/>
              <a:cs typeface="Calibri"/>
              <a:sym typeface="Calibri"/>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 "We’re essentially making this pitch that Kubernetes is going to solve everything because it does things the right way and everything is just suddenly better”</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Microservices have decreased to taking less than five days to deploy (from six months), and have the goal to getting that number under an hour</a:t>
            </a:r>
            <a:endParaRPr b="0" i="0" sz="2220" u="none" cap="none" strike="noStrike">
              <a:solidFill>
                <a:schemeClr val="dk1"/>
              </a:solidFill>
              <a:latin typeface="Calibri"/>
              <a:ea typeface="Calibri"/>
              <a:cs typeface="Calibri"/>
              <a:sym typeface="Calibri"/>
            </a:endParaRPr>
          </a:p>
        </p:txBody>
      </p:sp>
      <p:pic>
        <p:nvPicPr>
          <p:cNvPr id="883" name="Google Shape;883;p127"/>
          <p:cNvPicPr preferRelativeResize="0"/>
          <p:nvPr/>
        </p:nvPicPr>
        <p:blipFill rotWithShape="1">
          <a:blip r:embed="rId3">
            <a:alphaModFix/>
          </a:blip>
          <a:srcRect b="0" l="0" r="0" t="0"/>
          <a:stretch/>
        </p:blipFill>
        <p:spPr>
          <a:xfrm>
            <a:off x="2590800" y="3962400"/>
            <a:ext cx="3815671" cy="206036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2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00"/>
              <a:buFont typeface="Calibri"/>
              <a:buNone/>
            </a:pPr>
            <a:r>
              <a:rPr b="1" i="0" lang="en-US" sz="3200" u="none" cap="none" strike="noStrike">
                <a:solidFill>
                  <a:schemeClr val="accent3"/>
                </a:solidFill>
                <a:latin typeface="Calibri"/>
                <a:ea typeface="Calibri"/>
                <a:cs typeface="Calibri"/>
                <a:sym typeface="Calibri"/>
              </a:rPr>
              <a:t>Kubernetes cheat sheet </a:t>
            </a:r>
            <a:endParaRPr b="1" i="0" sz="3200" u="none" cap="none" strike="noStrike">
              <a:solidFill>
                <a:schemeClr val="accent3"/>
              </a:solidFill>
              <a:latin typeface="Calibri"/>
              <a:ea typeface="Calibri"/>
              <a:cs typeface="Calibri"/>
              <a:sym typeface="Calibri"/>
            </a:endParaRPr>
          </a:p>
        </p:txBody>
      </p:sp>
      <p:pic>
        <p:nvPicPr>
          <p:cNvPr id="889" name="Google Shape;889;p128"/>
          <p:cNvPicPr preferRelativeResize="0"/>
          <p:nvPr>
            <p:ph idx="1" type="body"/>
          </p:nvPr>
        </p:nvPicPr>
        <p:blipFill rotWithShape="1">
          <a:blip r:embed="rId3">
            <a:alphaModFix/>
          </a:blip>
          <a:srcRect b="0" l="0" r="0" t="0"/>
          <a:stretch/>
        </p:blipFill>
        <p:spPr>
          <a:xfrm>
            <a:off x="650421" y="1295400"/>
            <a:ext cx="7886700" cy="1526691"/>
          </a:xfrm>
          <a:prstGeom prst="rect">
            <a:avLst/>
          </a:prstGeom>
          <a:noFill/>
          <a:ln>
            <a:noFill/>
          </a:ln>
        </p:spPr>
      </p:pic>
      <p:pic>
        <p:nvPicPr>
          <p:cNvPr id="890" name="Google Shape;890;p128"/>
          <p:cNvPicPr preferRelativeResize="0"/>
          <p:nvPr/>
        </p:nvPicPr>
        <p:blipFill rotWithShape="1">
          <a:blip r:embed="rId4">
            <a:alphaModFix/>
          </a:blip>
          <a:srcRect b="0" l="0" r="0" t="0"/>
          <a:stretch/>
        </p:blipFill>
        <p:spPr>
          <a:xfrm>
            <a:off x="650421" y="2996124"/>
            <a:ext cx="7877794" cy="1806834"/>
          </a:xfrm>
          <a:prstGeom prst="rect">
            <a:avLst/>
          </a:prstGeom>
          <a:noFill/>
          <a:ln>
            <a:noFill/>
          </a:ln>
        </p:spPr>
      </p:pic>
      <p:pic>
        <p:nvPicPr>
          <p:cNvPr id="891" name="Google Shape;891;p128"/>
          <p:cNvPicPr preferRelativeResize="0"/>
          <p:nvPr/>
        </p:nvPicPr>
        <p:blipFill rotWithShape="1">
          <a:blip r:embed="rId5">
            <a:alphaModFix/>
          </a:blip>
          <a:srcRect b="0" l="0" r="0" t="0"/>
          <a:stretch/>
        </p:blipFill>
        <p:spPr>
          <a:xfrm>
            <a:off x="656358" y="4802958"/>
            <a:ext cx="7840189" cy="116845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2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Volumes</a:t>
            </a:r>
            <a:endParaRPr b="1" i="0" sz="3600" u="none" cap="none" strike="noStrike">
              <a:solidFill>
                <a:schemeClr val="accent3"/>
              </a:solidFill>
              <a:latin typeface="Calibri"/>
              <a:ea typeface="Calibri"/>
              <a:cs typeface="Calibri"/>
              <a:sym typeface="Calibri"/>
            </a:endParaRPr>
          </a:p>
        </p:txBody>
      </p:sp>
      <p:sp>
        <p:nvSpPr>
          <p:cNvPr id="897" name="Google Shape;897;p129"/>
          <p:cNvSpPr txBox="1"/>
          <p:nvPr>
            <p:ph idx="1" type="body"/>
          </p:nvPr>
        </p:nvSpPr>
        <p:spPr>
          <a:xfrm>
            <a:off x="543000" y="3127146"/>
            <a:ext cx="8058000" cy="180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 directory accessible to all containers in a pod</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Volumes out live containers that run within a pod</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passed between pods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Data is preserved across container restarts</a:t>
            </a:r>
            <a:endParaRPr/>
          </a:p>
          <a:p>
            <a:pPr indent="0" lvl="0" marL="0" marR="0" rtl="0" algn="l">
              <a:lnSpc>
                <a:spcPct val="90000"/>
              </a:lnSpc>
              <a:spcBef>
                <a:spcPts val="600"/>
              </a:spcBef>
              <a:spcAft>
                <a:spcPts val="0"/>
              </a:spcAft>
              <a:buSzPts val="1800"/>
              <a:buNone/>
            </a:pPr>
            <a:r>
              <a:t/>
            </a:r>
            <a:endParaRPr b="0" i="0" sz="2000" u="none" cap="none" strike="noStrike">
              <a:solidFill>
                <a:schemeClr val="dk1"/>
              </a:solidFill>
              <a:latin typeface="Calibri"/>
              <a:ea typeface="Calibri"/>
              <a:cs typeface="Calibri"/>
              <a:sym typeface="Calibri"/>
            </a:endParaRPr>
          </a:p>
          <a:p>
            <a:pPr indent="-342900" lvl="0" marL="45720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898" name="Google Shape;898;p129"/>
          <p:cNvSpPr txBox="1"/>
          <p:nvPr/>
        </p:nvSpPr>
        <p:spPr>
          <a:xfrm>
            <a:off x="628650" y="1143000"/>
            <a:ext cx="7886700" cy="1560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1800" u="none" cap="none" strike="noStrike">
                <a:solidFill>
                  <a:srgbClr val="212121"/>
                </a:solidFill>
                <a:latin typeface="Roboto"/>
                <a:ea typeface="Roboto"/>
                <a:cs typeface="Roboto"/>
                <a:sym typeface="Roboto"/>
              </a:rPr>
              <a:t>On-disk files in a container are the simplest place for an application to write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accent3"/>
              </a:buClr>
              <a:buSzPts val="1800"/>
              <a:buFont typeface="Noto Sans Symbols"/>
              <a:buNone/>
            </a:pPr>
            <a:r>
              <a:rPr b="0" i="0" lang="en-US" sz="1800" u="none" cap="none" strike="noStrike">
                <a:solidFill>
                  <a:srgbClr val="212121"/>
                </a:solidFill>
                <a:latin typeface="Roboto"/>
                <a:ea typeface="Roboto"/>
                <a:cs typeface="Roboto"/>
                <a:sym typeface="Roboto"/>
              </a:rPr>
              <a:t>data, but this approach has drawbacks. The files are lost when the container crashes or stops for any other reason. Furthermore, files within a container are inaccessible to other containers running in the same </a:t>
            </a:r>
            <a:r>
              <a:rPr b="0" i="0" lang="en-US" sz="1800" u="sng" cap="none" strike="noStrike">
                <a:solidFill>
                  <a:schemeClr val="hlink"/>
                </a:solidFill>
                <a:latin typeface="Roboto"/>
                <a:ea typeface="Roboto"/>
                <a:cs typeface="Roboto"/>
                <a:sym typeface="Roboto"/>
                <a:hlinkClick r:id="rId3"/>
              </a:rPr>
              <a:t>Pod</a:t>
            </a:r>
            <a:r>
              <a:rPr b="0" i="0" lang="en-US" sz="1800" u="none" cap="none" strike="noStrike">
                <a:solidFill>
                  <a:srgbClr val="212121"/>
                </a:solidFill>
                <a:latin typeface="Roboto"/>
                <a:ea typeface="Roboto"/>
                <a:cs typeface="Roboto"/>
                <a:sym typeface="Roboto"/>
              </a:rPr>
              <a:t>. The </a:t>
            </a:r>
            <a:r>
              <a:rPr b="0" i="0" lang="en-US" sz="1800" u="sng" cap="none" strike="noStrike">
                <a:solidFill>
                  <a:schemeClr val="hlink"/>
                </a:solidFill>
                <a:latin typeface="Roboto"/>
                <a:ea typeface="Roboto"/>
                <a:cs typeface="Roboto"/>
                <a:sym typeface="Roboto"/>
                <a:hlinkClick r:id="rId4"/>
              </a:rPr>
              <a:t>Kubernetes Volume</a:t>
            </a:r>
            <a:r>
              <a:rPr b="0" i="0" lang="en-US" sz="1800" u="none" cap="none" strike="noStrike">
                <a:solidFill>
                  <a:srgbClr val="212121"/>
                </a:solidFill>
                <a:latin typeface="Roboto"/>
                <a:ea typeface="Roboto"/>
                <a:cs typeface="Roboto"/>
                <a:sym typeface="Roboto"/>
              </a:rPr>
              <a:t> abstraction addresses both of these issues.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0"/>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b="0" i="0" sz="1800" u="none" cap="none" strike="noStrike">
              <a:solidFill>
                <a:schemeClr val="dk1"/>
              </a:solidFill>
              <a:latin typeface="Arial"/>
              <a:ea typeface="Arial"/>
              <a:cs typeface="Arial"/>
              <a:sym typeface="Arial"/>
            </a:endParaRPr>
          </a:p>
        </p:txBody>
      </p:sp>
      <p:pic>
        <p:nvPicPr>
          <p:cNvPr id="904" name="Google Shape;904;p130"/>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05" name="Google Shape;905;p13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Volumes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3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Persistent Volumes</a:t>
            </a:r>
            <a:endParaRPr b="1" i="0" sz="3600" u="none" cap="none" strike="noStrike">
              <a:solidFill>
                <a:schemeClr val="accent3"/>
              </a:solidFill>
              <a:latin typeface="Calibri"/>
              <a:ea typeface="Calibri"/>
              <a:cs typeface="Calibri"/>
              <a:sym typeface="Calibri"/>
            </a:endParaRPr>
          </a:p>
        </p:txBody>
      </p:sp>
      <p:sp>
        <p:nvSpPr>
          <p:cNvPr id="911" name="Google Shape;911;p131"/>
          <p:cNvSpPr txBox="1"/>
          <p:nvPr>
            <p:ph idx="1" type="body"/>
          </p:nvPr>
        </p:nvSpPr>
        <p:spPr>
          <a:xfrm>
            <a:off x="457200" y="1705100"/>
            <a:ext cx="8058000" cy="31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00"/>
              </a:spcBef>
              <a:spcAft>
                <a:spcPts val="0"/>
              </a:spcAft>
              <a:buClr>
                <a:schemeClr val="dk1"/>
              </a:buClr>
              <a:buSzPts val="1100"/>
              <a:buFont typeface="Arial"/>
              <a:buNone/>
            </a:pPr>
            <a:r>
              <a:rPr b="0" lang="en-US" sz="1800"/>
              <a:t>Managing storage is a distinct problem from managing compute. The PersistentVolume subsystem provides an API for users and administrators that abstracts details of how storage is provided from how it is consumed. </a:t>
            </a:r>
            <a:endParaRPr b="0" sz="1800"/>
          </a:p>
          <a:p>
            <a:pPr indent="0" lvl="0" marL="0" marR="0" rtl="0" algn="l">
              <a:lnSpc>
                <a:spcPct val="90000"/>
              </a:lnSpc>
              <a:spcBef>
                <a:spcPts val="600"/>
              </a:spcBef>
              <a:spcAft>
                <a:spcPts val="0"/>
              </a:spcAft>
              <a:buClr>
                <a:schemeClr val="dk1"/>
              </a:buClr>
              <a:buSzPts val="1100"/>
              <a:buFont typeface="Arial"/>
              <a:buNone/>
            </a:pPr>
            <a:r>
              <a:rPr b="0" lang="en-US" sz="1800"/>
              <a:t>A </a:t>
            </a:r>
            <a:r>
              <a:rPr b="0" lang="en-US" sz="1800" u="sng"/>
              <a:t>PersistentVolume</a:t>
            </a:r>
            <a:r>
              <a:rPr b="0" lang="en-US" sz="1800"/>
              <a:t> (PV) is a piece of storage in the cluster that has been provisioned by an administrator. It is a resource in the cluster just like a node is a cluster resource. PVs are volume plugins like Volumes, but have a </a:t>
            </a:r>
            <a:r>
              <a:rPr b="0" lang="en-US" sz="1800" u="sng"/>
              <a:t>lifecycle independent of any individual pod </a:t>
            </a:r>
            <a:r>
              <a:rPr b="0" lang="en-US" sz="1800"/>
              <a:t>that uses the PV. This API object captures the details of the implementation of the storage, be that NFS, iSCSI, or a cloud-provider-specific storage system.</a:t>
            </a:r>
            <a:endParaRPr b="0" sz="1800"/>
          </a:p>
          <a:p>
            <a:pPr indent="0" lvl="0" marL="0" marR="0" rtl="0" algn="l">
              <a:lnSpc>
                <a:spcPct val="90000"/>
              </a:lnSpc>
              <a:spcBef>
                <a:spcPts val="600"/>
              </a:spcBef>
              <a:spcAft>
                <a:spcPts val="0"/>
              </a:spcAft>
              <a:buSzPts val="1260"/>
              <a:buNone/>
            </a:pPr>
            <a:r>
              <a:t/>
            </a:r>
            <a:endParaRPr b="0" sz="1400"/>
          </a:p>
        </p:txBody>
      </p:sp>
      <p:sp>
        <p:nvSpPr>
          <p:cNvPr id="912" name="Google Shape;912;p131"/>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3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Persistent Volumes</a:t>
            </a:r>
            <a:endParaRPr b="1" i="0" sz="3600" u="none" cap="none" strike="noStrike">
              <a:solidFill>
                <a:schemeClr val="accent3"/>
              </a:solidFill>
              <a:latin typeface="Calibri"/>
              <a:ea typeface="Calibri"/>
              <a:cs typeface="Calibri"/>
              <a:sym typeface="Calibri"/>
            </a:endParaRPr>
          </a:p>
        </p:txBody>
      </p:sp>
      <p:sp>
        <p:nvSpPr>
          <p:cNvPr id="918" name="Google Shape;918;p132"/>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Separate to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a:p>
        </p:txBody>
      </p:sp>
      <p:sp>
        <p:nvSpPr>
          <p:cNvPr id="919" name="Google Shape;919;p132"/>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pic>
        <p:nvPicPr>
          <p:cNvPr id="920" name="Google Shape;920;p132"/>
          <p:cNvPicPr preferRelativeResize="0"/>
          <p:nvPr/>
        </p:nvPicPr>
        <p:blipFill rotWithShape="1">
          <a:blip r:embed="rId3">
            <a:alphaModFix/>
          </a:blip>
          <a:srcRect b="0" l="0" r="0" t="0"/>
          <a:stretch/>
        </p:blipFill>
        <p:spPr>
          <a:xfrm>
            <a:off x="952500" y="4038600"/>
            <a:ext cx="7238999" cy="149433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33"/>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3.1 Wordpress on Kubernetes</a:t>
            </a:r>
            <a:endParaRPr/>
          </a:p>
        </p:txBody>
      </p:sp>
      <p:sp>
        <p:nvSpPr>
          <p:cNvPr id="926" name="Google Shape;926;p133"/>
          <p:cNvSpPr txBox="1"/>
          <p:nvPr>
            <p:ph idx="1" type="body"/>
          </p:nvPr>
        </p:nvSpPr>
        <p:spPr>
          <a:xfrm>
            <a:off x="628650" y="1524001"/>
            <a:ext cx="7077000" cy="167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60"/>
              <a:buNone/>
            </a:pPr>
            <a:r>
              <a:t/>
            </a:r>
            <a:endParaRPr sz="2400"/>
          </a:p>
          <a:p>
            <a:pPr indent="-514350" lvl="0" marL="514350" rtl="0" algn="l">
              <a:lnSpc>
                <a:spcPct val="90000"/>
              </a:lnSpc>
              <a:spcBef>
                <a:spcPts val="480"/>
              </a:spcBef>
              <a:spcAft>
                <a:spcPts val="0"/>
              </a:spcAft>
              <a:buSzPts val="2160"/>
              <a:buFont typeface="Calibri"/>
              <a:buAutoNum type="arabicPeriod"/>
            </a:pPr>
            <a:r>
              <a:rPr lang="en-US" sz="2400"/>
              <a:t>Create persistent volume</a:t>
            </a:r>
            <a:endParaRPr/>
          </a:p>
          <a:p>
            <a:pPr indent="-514350" lvl="0" marL="514350" rtl="0" algn="l">
              <a:lnSpc>
                <a:spcPct val="90000"/>
              </a:lnSpc>
              <a:spcBef>
                <a:spcPts val="480"/>
              </a:spcBef>
              <a:spcAft>
                <a:spcPts val="0"/>
              </a:spcAft>
              <a:buSzPts val="2160"/>
              <a:buFont typeface="Calibri"/>
              <a:buAutoNum type="arabicPeriod"/>
            </a:pPr>
            <a:r>
              <a:rPr lang="en-US" sz="2400"/>
              <a:t>Create secret for MySQL password</a:t>
            </a:r>
            <a:endParaRPr/>
          </a:p>
          <a:p>
            <a:pPr indent="-514350" lvl="0" marL="514350" rtl="0" algn="l">
              <a:lnSpc>
                <a:spcPct val="90000"/>
              </a:lnSpc>
              <a:spcBef>
                <a:spcPts val="480"/>
              </a:spcBef>
              <a:spcAft>
                <a:spcPts val="0"/>
              </a:spcAft>
              <a:buSzPts val="2160"/>
              <a:buFont typeface="Calibri"/>
              <a:buAutoNum type="arabicPeriod"/>
            </a:pPr>
            <a:r>
              <a:rPr lang="en-US" sz="2400"/>
              <a:t>Launch Wordpress</a:t>
            </a:r>
            <a:endParaRPr sz="2400"/>
          </a:p>
          <a:p>
            <a:pPr indent="-377190" lvl="0" marL="514350" rtl="0" algn="l">
              <a:lnSpc>
                <a:spcPct val="90000"/>
              </a:lnSpc>
              <a:spcBef>
                <a:spcPts val="480"/>
              </a:spcBef>
              <a:spcAft>
                <a:spcPts val="0"/>
              </a:spcAft>
              <a:buSzPts val="2160"/>
              <a:buFont typeface="Calibri"/>
              <a:buNone/>
            </a:pPr>
            <a:r>
              <a:t/>
            </a:r>
            <a:endParaRPr sz="2400"/>
          </a:p>
        </p:txBody>
      </p:sp>
      <p:grpSp>
        <p:nvGrpSpPr>
          <p:cNvPr id="927" name="Google Shape;927;p133"/>
          <p:cNvGrpSpPr/>
          <p:nvPr/>
        </p:nvGrpSpPr>
        <p:grpSpPr>
          <a:xfrm>
            <a:off x="914400" y="790903"/>
            <a:ext cx="6791325" cy="1190296"/>
            <a:chOff x="1219200" y="3000703"/>
            <a:chExt cx="4765842" cy="1190296"/>
          </a:xfrm>
        </p:grpSpPr>
        <p:pic>
          <p:nvPicPr>
            <p:cNvPr descr="icon of person performing a computer lab" id="928" name="Google Shape;928;p133" title="icon of person performing a computer lab"/>
            <p:cNvPicPr preferRelativeResize="0"/>
            <p:nvPr/>
          </p:nvPicPr>
          <p:blipFill rotWithShape="1">
            <a:blip r:embed="rId3">
              <a:alphaModFix/>
            </a:blip>
            <a:srcRect b="0" l="0" r="0" t="0"/>
            <a:stretch/>
          </p:blipFill>
          <p:spPr>
            <a:xfrm>
              <a:off x="1219200" y="3000703"/>
              <a:ext cx="1066800" cy="1066800"/>
            </a:xfrm>
            <a:prstGeom prst="rect">
              <a:avLst/>
            </a:prstGeom>
            <a:noFill/>
            <a:ln>
              <a:noFill/>
            </a:ln>
          </p:spPr>
        </p:pic>
        <p:sp>
          <p:nvSpPr>
            <p:cNvPr id="929" name="Google Shape;929;p133"/>
            <p:cNvSpPr txBox="1"/>
            <p:nvPr/>
          </p:nvSpPr>
          <p:spPr>
            <a:xfrm>
              <a:off x="2556042" y="3162299"/>
              <a:ext cx="3429000" cy="102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30 minutes</a:t>
              </a:r>
              <a:endParaRPr/>
            </a:p>
          </p:txBody>
        </p:sp>
        <p:cxnSp>
          <p:nvCxnSpPr>
            <p:cNvPr id="930" name="Google Shape;930;p133"/>
            <p:cNvCxnSpPr/>
            <p:nvPr/>
          </p:nvCxnSpPr>
          <p:spPr>
            <a:xfrm>
              <a:off x="2739189"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31" name="Google Shape;931;p133"/>
            <p:cNvCxnSpPr/>
            <p:nvPr/>
          </p:nvCxnSpPr>
          <p:spPr>
            <a:xfrm>
              <a:off x="2739189" y="39624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932" name="Google Shape;932;p133"/>
          <p:cNvSpPr/>
          <p:nvPr/>
        </p:nvSpPr>
        <p:spPr>
          <a:xfrm>
            <a:off x="285750" y="3253409"/>
            <a:ext cx="8572500" cy="36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Source code:</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https://github.com/techtown-training/</a:t>
            </a:r>
            <a:r>
              <a:rPr lang="en-US" sz="1800" u="sng">
                <a:solidFill>
                  <a:schemeClr val="hlink"/>
                </a:solidFill>
                <a:hlinkClick r:id="rId5"/>
              </a:rPr>
              <a:t>kubernetes-intro</a:t>
            </a:r>
            <a:r>
              <a:rPr lang="en-US" sz="1800" u="sng">
                <a:solidFill>
                  <a:schemeClr val="hlink"/>
                </a:solidFill>
                <a:latin typeface="Arial"/>
                <a:ea typeface="Arial"/>
                <a:cs typeface="Arial"/>
                <a:sym typeface="Arial"/>
                <a:hlinkClick r:id="rId6"/>
              </a:rPr>
              <a:t>/</a:t>
            </a:r>
            <a:r>
              <a:rPr lang="en-US" sz="1800" u="sng">
                <a:solidFill>
                  <a:schemeClr val="hlink"/>
                </a:solidFill>
                <a:hlinkClick r:id="rId7"/>
              </a:rPr>
              <a:t>blob</a:t>
            </a:r>
            <a:r>
              <a:rPr lang="en-US" sz="1800" u="sng">
                <a:solidFill>
                  <a:schemeClr val="hlink"/>
                </a:solidFill>
                <a:latin typeface="Arial"/>
                <a:ea typeface="Arial"/>
                <a:cs typeface="Arial"/>
                <a:sym typeface="Arial"/>
                <a:hlinkClick r:id="rId8"/>
              </a:rPr>
              <a:t>/master/exercise/src_code/kubernetes_additional_exercise/ex3.1</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Step by step instruction</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9"/>
              </a:rPr>
              <a:t>https://github.com/techtown-training/</a:t>
            </a:r>
            <a:r>
              <a:rPr lang="en-US" sz="1800" u="sng">
                <a:solidFill>
                  <a:schemeClr val="hlink"/>
                </a:solidFill>
                <a:hlinkClick r:id="rId10"/>
              </a:rPr>
              <a:t>kubernetes-intro</a:t>
            </a:r>
            <a:r>
              <a:rPr lang="en-US" sz="1800" u="sng">
                <a:solidFill>
                  <a:schemeClr val="hlink"/>
                </a:solidFill>
                <a:latin typeface="Arial"/>
                <a:ea typeface="Arial"/>
                <a:cs typeface="Arial"/>
                <a:sym typeface="Arial"/>
                <a:hlinkClick r:id="rId11"/>
              </a:rPr>
              <a:t>/blob/master/exercise/exercise3.1-create_pv.md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u="sng">
              <a:solidFill>
                <a:schemeClr val="hlink"/>
              </a:solidFill>
              <a:latin typeface="Arial"/>
              <a:ea typeface="Arial"/>
              <a:cs typeface="Arial"/>
              <a:sym typeface="Arial"/>
              <a:hlinkClick r:id="rId12"/>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13"/>
              </a:rPr>
              <a:t>https://github.com/techtown-training/</a:t>
            </a:r>
            <a:r>
              <a:rPr lang="en-US" sz="1800" u="sng">
                <a:solidFill>
                  <a:schemeClr val="hlink"/>
                </a:solidFill>
                <a:hlinkClick r:id="rId14"/>
              </a:rPr>
              <a:t>kubernetes-intro</a:t>
            </a:r>
            <a:r>
              <a:rPr lang="en-US" sz="1800" u="sng">
                <a:solidFill>
                  <a:schemeClr val="hlink"/>
                </a:solidFill>
                <a:latin typeface="Arial"/>
                <a:ea typeface="Arial"/>
                <a:cs typeface="Arial"/>
                <a:sym typeface="Arial"/>
                <a:hlinkClick r:id="rId15"/>
              </a:rPr>
              <a:t>/blob/master/exercise/exercise3.1-create_volumes.md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34"/>
          <p:cNvSpPr txBox="1"/>
          <p:nvPr>
            <p:ph type="title"/>
          </p:nvPr>
        </p:nvSpPr>
        <p:spPr>
          <a:xfrm>
            <a:off x="115784" y="76906"/>
            <a:ext cx="8394900" cy="1709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chemeClr val="accent3"/>
                </a:solidFill>
                <a:latin typeface="Calibri"/>
                <a:ea typeface="Calibri"/>
                <a:cs typeface="Calibri"/>
                <a:sym typeface="Calibri"/>
              </a:rPr>
              <a:t>Introduction to Kubernetes</a:t>
            </a:r>
            <a:endParaRPr b="1" i="0" sz="5400" u="none" cap="none" strike="noStrike">
              <a:solidFill>
                <a:schemeClr val="accent3"/>
              </a:solidFill>
              <a:latin typeface="Calibri"/>
              <a:ea typeface="Calibri"/>
              <a:cs typeface="Calibri"/>
              <a:sym typeface="Calibri"/>
            </a:endParaRPr>
          </a:p>
        </p:txBody>
      </p:sp>
      <p:sp>
        <p:nvSpPr>
          <p:cNvPr id="938" name="Google Shape;938;p134"/>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a:t>
            </a:r>
            <a:r>
              <a:rPr lang="en-US"/>
              <a:t>2</a:t>
            </a:r>
            <a:r>
              <a:rPr b="1" i="0" lang="en-US" sz="2400" u="none" cap="none" strike="noStrike">
                <a:solidFill>
                  <a:srgbClr val="888888"/>
                </a:solidFill>
                <a:latin typeface="Calibri"/>
                <a:ea typeface="Calibri"/>
                <a:cs typeface="Calibri"/>
                <a:sym typeface="Calibri"/>
              </a:rPr>
              <a:t>: </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Town">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